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04" r:id="rId4"/>
    <p:sldId id="478" r:id="rId5"/>
    <p:sldId id="258" r:id="rId6"/>
    <p:sldId id="259" r:id="rId7"/>
    <p:sldId id="309" r:id="rId8"/>
    <p:sldId id="310" r:id="rId9"/>
    <p:sldId id="464" r:id="rId10"/>
    <p:sldId id="479" r:id="rId11"/>
    <p:sldId id="477" r:id="rId12"/>
    <p:sldId id="480" r:id="rId13"/>
    <p:sldId id="481" r:id="rId14"/>
    <p:sldId id="484" r:id="rId15"/>
    <p:sldId id="483" r:id="rId16"/>
    <p:sldId id="487" r:id="rId17"/>
    <p:sldId id="488" r:id="rId18"/>
    <p:sldId id="489" r:id="rId19"/>
    <p:sldId id="490" r:id="rId20"/>
    <p:sldId id="504" r:id="rId21"/>
    <p:sldId id="505" r:id="rId22"/>
    <p:sldId id="506" r:id="rId23"/>
    <p:sldId id="491" r:id="rId24"/>
    <p:sldId id="492" r:id="rId25"/>
    <p:sldId id="314" r:id="rId26"/>
    <p:sldId id="315" r:id="rId27"/>
    <p:sldId id="316" r:id="rId28"/>
    <p:sldId id="510" r:id="rId29"/>
    <p:sldId id="509" r:id="rId30"/>
    <p:sldId id="508" r:id="rId31"/>
    <p:sldId id="493" r:id="rId32"/>
    <p:sldId id="494" r:id="rId33"/>
    <p:sldId id="495" r:id="rId34"/>
    <p:sldId id="496" r:id="rId35"/>
    <p:sldId id="497" r:id="rId36"/>
    <p:sldId id="498" r:id="rId37"/>
    <p:sldId id="500" r:id="rId38"/>
    <p:sldId id="501" r:id="rId39"/>
    <p:sldId id="499" r:id="rId40"/>
    <p:sldId id="502" r:id="rId41"/>
    <p:sldId id="503" r:id="rId42"/>
    <p:sldId id="291" r:id="rId43"/>
    <p:sldId id="336" r:id="rId44"/>
    <p:sldId id="337" r:id="rId45"/>
    <p:sldId id="511" r:id="rId46"/>
    <p:sldId id="512" r:id="rId47"/>
    <p:sldId id="513"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 id="277" r:id="rId62"/>
    <p:sldId id="273" r:id="rId63"/>
    <p:sldId id="278" r:id="rId64"/>
    <p:sldId id="279" r:id="rId65"/>
    <p:sldId id="280" r:id="rId66"/>
    <p:sldId id="281" r:id="rId67"/>
    <p:sldId id="282" r:id="rId68"/>
    <p:sldId id="28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55"/>
    <p:restoredTop sz="93501"/>
  </p:normalViewPr>
  <p:slideViewPr>
    <p:cSldViewPr snapToGrid="0">
      <p:cViewPr varScale="1">
        <p:scale>
          <a:sx n="123" d="100"/>
          <a:sy n="123" d="100"/>
        </p:scale>
        <p:origin x="1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9D5C-4E63-CA47-A3B2-7A3E4C257D9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816CBC5-9CE9-C557-2874-72D8F4AA9D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4C9272D-A2F0-937C-FDAA-0D028D51299D}"/>
              </a:ext>
            </a:extLst>
          </p:cNvPr>
          <p:cNvSpPr>
            <a:spLocks noGrp="1"/>
          </p:cNvSpPr>
          <p:nvPr>
            <p:ph type="dt" sz="half" idx="10"/>
          </p:nvPr>
        </p:nvSpPr>
        <p:spPr/>
        <p:txBody>
          <a:bodyPr/>
          <a:lstStyle/>
          <a:p>
            <a:fld id="{6BC1B0CF-974D-7246-AA90-A97F8DF30F83}" type="datetimeFigureOut">
              <a:rPr lang="en-US" smtClean="0"/>
              <a:t>8/10/23</a:t>
            </a:fld>
            <a:endParaRPr lang="en-US"/>
          </a:p>
        </p:txBody>
      </p:sp>
      <p:sp>
        <p:nvSpPr>
          <p:cNvPr id="5" name="Footer Placeholder 4">
            <a:extLst>
              <a:ext uri="{FF2B5EF4-FFF2-40B4-BE49-F238E27FC236}">
                <a16:creationId xmlns:a16="http://schemas.microsoft.com/office/drawing/2014/main" id="{B109159C-979B-84CD-33FC-527E972E2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005B4-FFE3-3C4A-185A-60768D9DBEB9}"/>
              </a:ext>
            </a:extLst>
          </p:cNvPr>
          <p:cNvSpPr>
            <a:spLocks noGrp="1"/>
          </p:cNvSpPr>
          <p:nvPr>
            <p:ph type="sldNum" sz="quarter" idx="12"/>
          </p:nvPr>
        </p:nvSpPr>
        <p:spPr/>
        <p:txBody>
          <a:bodyPr/>
          <a:lstStyle/>
          <a:p>
            <a:fld id="{C5C2DC78-B89E-4145-BC42-19DD095E3EAF}" type="slidenum">
              <a:rPr lang="en-US" smtClean="0"/>
              <a:t>‹#›</a:t>
            </a:fld>
            <a:endParaRPr lang="en-US"/>
          </a:p>
        </p:txBody>
      </p:sp>
    </p:spTree>
    <p:extLst>
      <p:ext uri="{BB962C8B-B14F-4D97-AF65-F5344CB8AC3E}">
        <p14:creationId xmlns:p14="http://schemas.microsoft.com/office/powerpoint/2010/main" val="275293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BAA0-1B13-EEE0-2674-7C1C6E5C85B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6F4EECB-4E59-8158-B189-775FED9150F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EDA151-FC04-242B-88FE-2EB531DBE871}"/>
              </a:ext>
            </a:extLst>
          </p:cNvPr>
          <p:cNvSpPr>
            <a:spLocks noGrp="1"/>
          </p:cNvSpPr>
          <p:nvPr>
            <p:ph type="dt" sz="half" idx="10"/>
          </p:nvPr>
        </p:nvSpPr>
        <p:spPr/>
        <p:txBody>
          <a:bodyPr/>
          <a:lstStyle/>
          <a:p>
            <a:fld id="{6BC1B0CF-974D-7246-AA90-A97F8DF30F83}" type="datetimeFigureOut">
              <a:rPr lang="en-US" smtClean="0"/>
              <a:t>8/10/23</a:t>
            </a:fld>
            <a:endParaRPr lang="en-US"/>
          </a:p>
        </p:txBody>
      </p:sp>
      <p:sp>
        <p:nvSpPr>
          <p:cNvPr id="5" name="Footer Placeholder 4">
            <a:extLst>
              <a:ext uri="{FF2B5EF4-FFF2-40B4-BE49-F238E27FC236}">
                <a16:creationId xmlns:a16="http://schemas.microsoft.com/office/drawing/2014/main" id="{9043C52C-8691-8968-605A-A1767DB10D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D96CA-1300-F57A-B878-D71A36AE9490}"/>
              </a:ext>
            </a:extLst>
          </p:cNvPr>
          <p:cNvSpPr>
            <a:spLocks noGrp="1"/>
          </p:cNvSpPr>
          <p:nvPr>
            <p:ph type="sldNum" sz="quarter" idx="12"/>
          </p:nvPr>
        </p:nvSpPr>
        <p:spPr/>
        <p:txBody>
          <a:bodyPr/>
          <a:lstStyle/>
          <a:p>
            <a:fld id="{C5C2DC78-B89E-4145-BC42-19DD095E3EAF}" type="slidenum">
              <a:rPr lang="en-US" smtClean="0"/>
              <a:t>‹#›</a:t>
            </a:fld>
            <a:endParaRPr lang="en-US"/>
          </a:p>
        </p:txBody>
      </p:sp>
    </p:spTree>
    <p:extLst>
      <p:ext uri="{BB962C8B-B14F-4D97-AF65-F5344CB8AC3E}">
        <p14:creationId xmlns:p14="http://schemas.microsoft.com/office/powerpoint/2010/main" val="2374448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B5041D-2C61-99A5-9A1C-33B02E8E533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EC4CBF2-CAE8-2DC0-F5FF-69B4BE35E2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CCB1F0-1E3F-AAD3-458D-B2A325D8AAA8}"/>
              </a:ext>
            </a:extLst>
          </p:cNvPr>
          <p:cNvSpPr>
            <a:spLocks noGrp="1"/>
          </p:cNvSpPr>
          <p:nvPr>
            <p:ph type="dt" sz="half" idx="10"/>
          </p:nvPr>
        </p:nvSpPr>
        <p:spPr/>
        <p:txBody>
          <a:bodyPr/>
          <a:lstStyle/>
          <a:p>
            <a:fld id="{6BC1B0CF-974D-7246-AA90-A97F8DF30F83}" type="datetimeFigureOut">
              <a:rPr lang="en-US" smtClean="0"/>
              <a:t>8/10/23</a:t>
            </a:fld>
            <a:endParaRPr lang="en-US"/>
          </a:p>
        </p:txBody>
      </p:sp>
      <p:sp>
        <p:nvSpPr>
          <p:cNvPr id="5" name="Footer Placeholder 4">
            <a:extLst>
              <a:ext uri="{FF2B5EF4-FFF2-40B4-BE49-F238E27FC236}">
                <a16:creationId xmlns:a16="http://schemas.microsoft.com/office/drawing/2014/main" id="{3B870C54-EACE-6FDE-F437-451427FBE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9AC57E-1BDD-9E54-FBE0-42AFD29AA75D}"/>
              </a:ext>
            </a:extLst>
          </p:cNvPr>
          <p:cNvSpPr>
            <a:spLocks noGrp="1"/>
          </p:cNvSpPr>
          <p:nvPr>
            <p:ph type="sldNum" sz="quarter" idx="12"/>
          </p:nvPr>
        </p:nvSpPr>
        <p:spPr/>
        <p:txBody>
          <a:bodyPr/>
          <a:lstStyle/>
          <a:p>
            <a:fld id="{C5C2DC78-B89E-4145-BC42-19DD095E3EAF}" type="slidenum">
              <a:rPr lang="en-US" smtClean="0"/>
              <a:t>‹#›</a:t>
            </a:fld>
            <a:endParaRPr lang="en-US"/>
          </a:p>
        </p:txBody>
      </p:sp>
    </p:spTree>
    <p:extLst>
      <p:ext uri="{BB962C8B-B14F-4D97-AF65-F5344CB8AC3E}">
        <p14:creationId xmlns:p14="http://schemas.microsoft.com/office/powerpoint/2010/main" val="155536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7694D-CA73-6287-2B68-B7D304E3A6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963EF3C-0E13-F69A-CEB2-05C543ACEC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61C28F-3180-5D80-37C2-157CE1C339E7}"/>
              </a:ext>
            </a:extLst>
          </p:cNvPr>
          <p:cNvSpPr>
            <a:spLocks noGrp="1"/>
          </p:cNvSpPr>
          <p:nvPr>
            <p:ph type="dt" sz="half" idx="10"/>
          </p:nvPr>
        </p:nvSpPr>
        <p:spPr/>
        <p:txBody>
          <a:bodyPr/>
          <a:lstStyle/>
          <a:p>
            <a:fld id="{6BC1B0CF-974D-7246-AA90-A97F8DF30F83}" type="datetimeFigureOut">
              <a:rPr lang="en-US" smtClean="0"/>
              <a:t>8/10/23</a:t>
            </a:fld>
            <a:endParaRPr lang="en-US"/>
          </a:p>
        </p:txBody>
      </p:sp>
      <p:sp>
        <p:nvSpPr>
          <p:cNvPr id="5" name="Footer Placeholder 4">
            <a:extLst>
              <a:ext uri="{FF2B5EF4-FFF2-40B4-BE49-F238E27FC236}">
                <a16:creationId xmlns:a16="http://schemas.microsoft.com/office/drawing/2014/main" id="{C18C0AE5-F22C-5570-0B69-AA3973CBB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3D3E4E-9377-9197-7E30-0F0CDD411EC0}"/>
              </a:ext>
            </a:extLst>
          </p:cNvPr>
          <p:cNvSpPr>
            <a:spLocks noGrp="1"/>
          </p:cNvSpPr>
          <p:nvPr>
            <p:ph type="sldNum" sz="quarter" idx="12"/>
          </p:nvPr>
        </p:nvSpPr>
        <p:spPr/>
        <p:txBody>
          <a:bodyPr/>
          <a:lstStyle/>
          <a:p>
            <a:fld id="{C5C2DC78-B89E-4145-BC42-19DD095E3EAF}" type="slidenum">
              <a:rPr lang="en-US" smtClean="0"/>
              <a:t>‹#›</a:t>
            </a:fld>
            <a:endParaRPr lang="en-US"/>
          </a:p>
        </p:txBody>
      </p:sp>
    </p:spTree>
    <p:extLst>
      <p:ext uri="{BB962C8B-B14F-4D97-AF65-F5344CB8AC3E}">
        <p14:creationId xmlns:p14="http://schemas.microsoft.com/office/powerpoint/2010/main" val="158087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AF3D-E90E-A132-189F-C31C58ED5C9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2F915EE-D6D5-C306-675D-A2EAAD7AA0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D697FE4-6546-859D-C8C9-20272421D31E}"/>
              </a:ext>
            </a:extLst>
          </p:cNvPr>
          <p:cNvSpPr>
            <a:spLocks noGrp="1"/>
          </p:cNvSpPr>
          <p:nvPr>
            <p:ph type="dt" sz="half" idx="10"/>
          </p:nvPr>
        </p:nvSpPr>
        <p:spPr/>
        <p:txBody>
          <a:bodyPr/>
          <a:lstStyle/>
          <a:p>
            <a:fld id="{6BC1B0CF-974D-7246-AA90-A97F8DF30F83}" type="datetimeFigureOut">
              <a:rPr lang="en-US" smtClean="0"/>
              <a:t>8/10/23</a:t>
            </a:fld>
            <a:endParaRPr lang="en-US"/>
          </a:p>
        </p:txBody>
      </p:sp>
      <p:sp>
        <p:nvSpPr>
          <p:cNvPr id="5" name="Footer Placeholder 4">
            <a:extLst>
              <a:ext uri="{FF2B5EF4-FFF2-40B4-BE49-F238E27FC236}">
                <a16:creationId xmlns:a16="http://schemas.microsoft.com/office/drawing/2014/main" id="{57C93B74-2010-D71A-BEFC-305B407637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8C952-095C-E84A-8157-8A5A24AC1AFD}"/>
              </a:ext>
            </a:extLst>
          </p:cNvPr>
          <p:cNvSpPr>
            <a:spLocks noGrp="1"/>
          </p:cNvSpPr>
          <p:nvPr>
            <p:ph type="sldNum" sz="quarter" idx="12"/>
          </p:nvPr>
        </p:nvSpPr>
        <p:spPr/>
        <p:txBody>
          <a:bodyPr/>
          <a:lstStyle/>
          <a:p>
            <a:fld id="{C5C2DC78-B89E-4145-BC42-19DD095E3EAF}" type="slidenum">
              <a:rPr lang="en-US" smtClean="0"/>
              <a:t>‹#›</a:t>
            </a:fld>
            <a:endParaRPr lang="en-US"/>
          </a:p>
        </p:txBody>
      </p:sp>
    </p:spTree>
    <p:extLst>
      <p:ext uri="{BB962C8B-B14F-4D97-AF65-F5344CB8AC3E}">
        <p14:creationId xmlns:p14="http://schemas.microsoft.com/office/powerpoint/2010/main" val="2686020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2E90-AB56-EB28-DCF1-6BE99A9BEBB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917CC5-6E66-682A-EE4A-9003288F0E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EAFD47F-98CF-7920-B2BE-1D1D4D51C83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3894C12-C745-F432-5692-9E4C55B58EC0}"/>
              </a:ext>
            </a:extLst>
          </p:cNvPr>
          <p:cNvSpPr>
            <a:spLocks noGrp="1"/>
          </p:cNvSpPr>
          <p:nvPr>
            <p:ph type="dt" sz="half" idx="10"/>
          </p:nvPr>
        </p:nvSpPr>
        <p:spPr/>
        <p:txBody>
          <a:bodyPr/>
          <a:lstStyle/>
          <a:p>
            <a:fld id="{6BC1B0CF-974D-7246-AA90-A97F8DF30F83}" type="datetimeFigureOut">
              <a:rPr lang="en-US" smtClean="0"/>
              <a:t>8/10/23</a:t>
            </a:fld>
            <a:endParaRPr lang="en-US"/>
          </a:p>
        </p:txBody>
      </p:sp>
      <p:sp>
        <p:nvSpPr>
          <p:cNvPr id="6" name="Footer Placeholder 5">
            <a:extLst>
              <a:ext uri="{FF2B5EF4-FFF2-40B4-BE49-F238E27FC236}">
                <a16:creationId xmlns:a16="http://schemas.microsoft.com/office/drawing/2014/main" id="{549ADE7D-B1CD-420C-AD03-F9F839966A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EB23AA-05D7-8921-9620-E4F436CD0C12}"/>
              </a:ext>
            </a:extLst>
          </p:cNvPr>
          <p:cNvSpPr>
            <a:spLocks noGrp="1"/>
          </p:cNvSpPr>
          <p:nvPr>
            <p:ph type="sldNum" sz="quarter" idx="12"/>
          </p:nvPr>
        </p:nvSpPr>
        <p:spPr/>
        <p:txBody>
          <a:bodyPr/>
          <a:lstStyle/>
          <a:p>
            <a:fld id="{C5C2DC78-B89E-4145-BC42-19DD095E3EAF}" type="slidenum">
              <a:rPr lang="en-US" smtClean="0"/>
              <a:t>‹#›</a:t>
            </a:fld>
            <a:endParaRPr lang="en-US"/>
          </a:p>
        </p:txBody>
      </p:sp>
    </p:spTree>
    <p:extLst>
      <p:ext uri="{BB962C8B-B14F-4D97-AF65-F5344CB8AC3E}">
        <p14:creationId xmlns:p14="http://schemas.microsoft.com/office/powerpoint/2010/main" val="4184329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8800-A4DE-B17F-10FC-2817ECA5E75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D9CBAF9-4B25-7BC2-81FC-879E8867D3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064B7E9-7D15-71F7-72AA-F026A89D7DB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EFAAF0B-1919-BDD1-7082-A4AD1CA603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C9E9170-62FF-FF7A-7E67-571EFEDDD5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96B7968-981B-2B2D-26AD-83AD7D96E46B}"/>
              </a:ext>
            </a:extLst>
          </p:cNvPr>
          <p:cNvSpPr>
            <a:spLocks noGrp="1"/>
          </p:cNvSpPr>
          <p:nvPr>
            <p:ph type="dt" sz="half" idx="10"/>
          </p:nvPr>
        </p:nvSpPr>
        <p:spPr/>
        <p:txBody>
          <a:bodyPr/>
          <a:lstStyle/>
          <a:p>
            <a:fld id="{6BC1B0CF-974D-7246-AA90-A97F8DF30F83}" type="datetimeFigureOut">
              <a:rPr lang="en-US" smtClean="0"/>
              <a:t>8/10/23</a:t>
            </a:fld>
            <a:endParaRPr lang="en-US"/>
          </a:p>
        </p:txBody>
      </p:sp>
      <p:sp>
        <p:nvSpPr>
          <p:cNvPr id="8" name="Footer Placeholder 7">
            <a:extLst>
              <a:ext uri="{FF2B5EF4-FFF2-40B4-BE49-F238E27FC236}">
                <a16:creationId xmlns:a16="http://schemas.microsoft.com/office/drawing/2014/main" id="{7F12428E-B8C9-BEDA-D915-5F2D17C662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9B9A55-D2F3-6543-4BF1-B9ADA4C30AA7}"/>
              </a:ext>
            </a:extLst>
          </p:cNvPr>
          <p:cNvSpPr>
            <a:spLocks noGrp="1"/>
          </p:cNvSpPr>
          <p:nvPr>
            <p:ph type="sldNum" sz="quarter" idx="12"/>
          </p:nvPr>
        </p:nvSpPr>
        <p:spPr/>
        <p:txBody>
          <a:bodyPr/>
          <a:lstStyle/>
          <a:p>
            <a:fld id="{C5C2DC78-B89E-4145-BC42-19DD095E3EAF}" type="slidenum">
              <a:rPr lang="en-US" smtClean="0"/>
              <a:t>‹#›</a:t>
            </a:fld>
            <a:endParaRPr lang="en-US"/>
          </a:p>
        </p:txBody>
      </p:sp>
    </p:spTree>
    <p:extLst>
      <p:ext uri="{BB962C8B-B14F-4D97-AF65-F5344CB8AC3E}">
        <p14:creationId xmlns:p14="http://schemas.microsoft.com/office/powerpoint/2010/main" val="252876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4ECAE-1630-7BDA-75D3-EC6A4A8B629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897D733-C4CD-D2B7-5C34-EA8351C10A3E}"/>
              </a:ext>
            </a:extLst>
          </p:cNvPr>
          <p:cNvSpPr>
            <a:spLocks noGrp="1"/>
          </p:cNvSpPr>
          <p:nvPr>
            <p:ph type="dt" sz="half" idx="10"/>
          </p:nvPr>
        </p:nvSpPr>
        <p:spPr/>
        <p:txBody>
          <a:bodyPr/>
          <a:lstStyle/>
          <a:p>
            <a:fld id="{6BC1B0CF-974D-7246-AA90-A97F8DF30F83}" type="datetimeFigureOut">
              <a:rPr lang="en-US" smtClean="0"/>
              <a:t>8/10/23</a:t>
            </a:fld>
            <a:endParaRPr lang="en-US"/>
          </a:p>
        </p:txBody>
      </p:sp>
      <p:sp>
        <p:nvSpPr>
          <p:cNvPr id="4" name="Footer Placeholder 3">
            <a:extLst>
              <a:ext uri="{FF2B5EF4-FFF2-40B4-BE49-F238E27FC236}">
                <a16:creationId xmlns:a16="http://schemas.microsoft.com/office/drawing/2014/main" id="{775C3EBA-C048-6293-BA11-90E6384B20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75EFB9-8863-7313-9A55-B1CAF5307290}"/>
              </a:ext>
            </a:extLst>
          </p:cNvPr>
          <p:cNvSpPr>
            <a:spLocks noGrp="1"/>
          </p:cNvSpPr>
          <p:nvPr>
            <p:ph type="sldNum" sz="quarter" idx="12"/>
          </p:nvPr>
        </p:nvSpPr>
        <p:spPr/>
        <p:txBody>
          <a:bodyPr/>
          <a:lstStyle/>
          <a:p>
            <a:fld id="{C5C2DC78-B89E-4145-BC42-19DD095E3EAF}" type="slidenum">
              <a:rPr lang="en-US" smtClean="0"/>
              <a:t>‹#›</a:t>
            </a:fld>
            <a:endParaRPr lang="en-US"/>
          </a:p>
        </p:txBody>
      </p:sp>
    </p:spTree>
    <p:extLst>
      <p:ext uri="{BB962C8B-B14F-4D97-AF65-F5344CB8AC3E}">
        <p14:creationId xmlns:p14="http://schemas.microsoft.com/office/powerpoint/2010/main" val="8675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7D9E18-4F45-DE72-5FC5-344587472528}"/>
              </a:ext>
            </a:extLst>
          </p:cNvPr>
          <p:cNvSpPr>
            <a:spLocks noGrp="1"/>
          </p:cNvSpPr>
          <p:nvPr>
            <p:ph type="dt" sz="half" idx="10"/>
          </p:nvPr>
        </p:nvSpPr>
        <p:spPr/>
        <p:txBody>
          <a:bodyPr/>
          <a:lstStyle/>
          <a:p>
            <a:fld id="{6BC1B0CF-974D-7246-AA90-A97F8DF30F83}" type="datetimeFigureOut">
              <a:rPr lang="en-US" smtClean="0"/>
              <a:t>8/10/23</a:t>
            </a:fld>
            <a:endParaRPr lang="en-US"/>
          </a:p>
        </p:txBody>
      </p:sp>
      <p:sp>
        <p:nvSpPr>
          <p:cNvPr id="3" name="Footer Placeholder 2">
            <a:extLst>
              <a:ext uri="{FF2B5EF4-FFF2-40B4-BE49-F238E27FC236}">
                <a16:creationId xmlns:a16="http://schemas.microsoft.com/office/drawing/2014/main" id="{29DA8E26-C96E-1671-4D5D-5E0D8D8958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8E5948-8F03-5EB2-49B8-8383616C952B}"/>
              </a:ext>
            </a:extLst>
          </p:cNvPr>
          <p:cNvSpPr>
            <a:spLocks noGrp="1"/>
          </p:cNvSpPr>
          <p:nvPr>
            <p:ph type="sldNum" sz="quarter" idx="12"/>
          </p:nvPr>
        </p:nvSpPr>
        <p:spPr/>
        <p:txBody>
          <a:bodyPr/>
          <a:lstStyle/>
          <a:p>
            <a:fld id="{C5C2DC78-B89E-4145-BC42-19DD095E3EAF}" type="slidenum">
              <a:rPr lang="en-US" smtClean="0"/>
              <a:t>‹#›</a:t>
            </a:fld>
            <a:endParaRPr lang="en-US"/>
          </a:p>
        </p:txBody>
      </p:sp>
    </p:spTree>
    <p:extLst>
      <p:ext uri="{BB962C8B-B14F-4D97-AF65-F5344CB8AC3E}">
        <p14:creationId xmlns:p14="http://schemas.microsoft.com/office/powerpoint/2010/main" val="76953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16E4-1172-81F7-5845-474F58B19A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F0ADB3C-3451-FD40-2F26-6F4B9EFAFF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D36E16A-81FF-0D6A-A6E4-82F6F9A81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E4083E7-CB7C-30BB-A4E5-C7E7FABB8C98}"/>
              </a:ext>
            </a:extLst>
          </p:cNvPr>
          <p:cNvSpPr>
            <a:spLocks noGrp="1"/>
          </p:cNvSpPr>
          <p:nvPr>
            <p:ph type="dt" sz="half" idx="10"/>
          </p:nvPr>
        </p:nvSpPr>
        <p:spPr/>
        <p:txBody>
          <a:bodyPr/>
          <a:lstStyle/>
          <a:p>
            <a:fld id="{6BC1B0CF-974D-7246-AA90-A97F8DF30F83}" type="datetimeFigureOut">
              <a:rPr lang="en-US" smtClean="0"/>
              <a:t>8/10/23</a:t>
            </a:fld>
            <a:endParaRPr lang="en-US"/>
          </a:p>
        </p:txBody>
      </p:sp>
      <p:sp>
        <p:nvSpPr>
          <p:cNvPr id="6" name="Footer Placeholder 5">
            <a:extLst>
              <a:ext uri="{FF2B5EF4-FFF2-40B4-BE49-F238E27FC236}">
                <a16:creationId xmlns:a16="http://schemas.microsoft.com/office/drawing/2014/main" id="{2EDB9092-26B9-42A0-3135-8462B636B2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78D76-7FC5-0BBD-D19D-DEB676C87954}"/>
              </a:ext>
            </a:extLst>
          </p:cNvPr>
          <p:cNvSpPr>
            <a:spLocks noGrp="1"/>
          </p:cNvSpPr>
          <p:nvPr>
            <p:ph type="sldNum" sz="quarter" idx="12"/>
          </p:nvPr>
        </p:nvSpPr>
        <p:spPr/>
        <p:txBody>
          <a:bodyPr/>
          <a:lstStyle/>
          <a:p>
            <a:fld id="{C5C2DC78-B89E-4145-BC42-19DD095E3EAF}" type="slidenum">
              <a:rPr lang="en-US" smtClean="0"/>
              <a:t>‹#›</a:t>
            </a:fld>
            <a:endParaRPr lang="en-US"/>
          </a:p>
        </p:txBody>
      </p:sp>
    </p:spTree>
    <p:extLst>
      <p:ext uri="{BB962C8B-B14F-4D97-AF65-F5344CB8AC3E}">
        <p14:creationId xmlns:p14="http://schemas.microsoft.com/office/powerpoint/2010/main" val="365528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9FA8C-DA4A-5F81-DFE1-9DF1DB0E6A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97EDD2C-5DC1-D7F1-7648-4873E43863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A1E78D-57CA-0FE5-C6A2-A449D0C19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97E58C-1712-CB0F-DE5C-3084B1F078E4}"/>
              </a:ext>
            </a:extLst>
          </p:cNvPr>
          <p:cNvSpPr>
            <a:spLocks noGrp="1"/>
          </p:cNvSpPr>
          <p:nvPr>
            <p:ph type="dt" sz="half" idx="10"/>
          </p:nvPr>
        </p:nvSpPr>
        <p:spPr/>
        <p:txBody>
          <a:bodyPr/>
          <a:lstStyle/>
          <a:p>
            <a:fld id="{6BC1B0CF-974D-7246-AA90-A97F8DF30F83}" type="datetimeFigureOut">
              <a:rPr lang="en-US" smtClean="0"/>
              <a:t>8/10/23</a:t>
            </a:fld>
            <a:endParaRPr lang="en-US"/>
          </a:p>
        </p:txBody>
      </p:sp>
      <p:sp>
        <p:nvSpPr>
          <p:cNvPr id="6" name="Footer Placeholder 5">
            <a:extLst>
              <a:ext uri="{FF2B5EF4-FFF2-40B4-BE49-F238E27FC236}">
                <a16:creationId xmlns:a16="http://schemas.microsoft.com/office/drawing/2014/main" id="{00C670E6-8921-F2CF-EE7D-1F9DC699C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13CD05-CF8A-D6D4-B41E-E763917C86AA}"/>
              </a:ext>
            </a:extLst>
          </p:cNvPr>
          <p:cNvSpPr>
            <a:spLocks noGrp="1"/>
          </p:cNvSpPr>
          <p:nvPr>
            <p:ph type="sldNum" sz="quarter" idx="12"/>
          </p:nvPr>
        </p:nvSpPr>
        <p:spPr/>
        <p:txBody>
          <a:bodyPr/>
          <a:lstStyle/>
          <a:p>
            <a:fld id="{C5C2DC78-B89E-4145-BC42-19DD095E3EAF}" type="slidenum">
              <a:rPr lang="en-US" smtClean="0"/>
              <a:t>‹#›</a:t>
            </a:fld>
            <a:endParaRPr lang="en-US"/>
          </a:p>
        </p:txBody>
      </p:sp>
    </p:spTree>
    <p:extLst>
      <p:ext uri="{BB962C8B-B14F-4D97-AF65-F5344CB8AC3E}">
        <p14:creationId xmlns:p14="http://schemas.microsoft.com/office/powerpoint/2010/main" val="5426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985FE-553B-A1C6-E522-E7BBCCA3A0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6732D01-A687-5007-B034-19B4989376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C4040C-0C50-2F3B-A6E7-392AD27F58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1B0CF-974D-7246-AA90-A97F8DF30F83}" type="datetimeFigureOut">
              <a:rPr lang="en-US" smtClean="0"/>
              <a:t>8/10/23</a:t>
            </a:fld>
            <a:endParaRPr lang="en-US"/>
          </a:p>
        </p:txBody>
      </p:sp>
      <p:sp>
        <p:nvSpPr>
          <p:cNvPr id="5" name="Footer Placeholder 4">
            <a:extLst>
              <a:ext uri="{FF2B5EF4-FFF2-40B4-BE49-F238E27FC236}">
                <a16:creationId xmlns:a16="http://schemas.microsoft.com/office/drawing/2014/main" id="{3EDBA76B-F54C-0346-A640-51EE01F754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A19785-CDB1-5DB5-D041-C997323B03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C2DC78-B89E-4145-BC42-19DD095E3EAF}" type="slidenum">
              <a:rPr lang="en-US" smtClean="0"/>
              <a:t>‹#›</a:t>
            </a:fld>
            <a:endParaRPr lang="en-US"/>
          </a:p>
        </p:txBody>
      </p:sp>
    </p:spTree>
    <p:extLst>
      <p:ext uri="{BB962C8B-B14F-4D97-AF65-F5344CB8AC3E}">
        <p14:creationId xmlns:p14="http://schemas.microsoft.com/office/powerpoint/2010/main" val="3044671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9.png"/><Relationship Id="rId11" Type="http://schemas.openxmlformats.org/officeDocument/2006/relationships/image" Target="NUL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NUL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2.png"/><Relationship Id="rId11" Type="http://schemas.openxmlformats.org/officeDocument/2006/relationships/image" Target="NULL"/><Relationship Id="rId5" Type="http://schemas.openxmlformats.org/officeDocument/2006/relationships/image" Target="../media/image21.png"/><Relationship Id="rId10"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NULL"/><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7.png"/><Relationship Id="rId5" Type="http://schemas.openxmlformats.org/officeDocument/2006/relationships/image" Target="NUL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people.revoledu.com/kardi/tutorial/Similarity/index.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Manhattan_distance" TargetMode="External"/><Relationship Id="rId2" Type="http://schemas.openxmlformats.org/officeDocument/2006/relationships/hyperlink" Target="http://en.wikipedia.org/wiki/Euclidean_distance"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Mahalanobis_distance" TargetMode="External"/><Relationship Id="rId2" Type="http://schemas.openxmlformats.org/officeDocument/2006/relationships/hyperlink" Target="http://en.wikipedia.org/wiki/Maximum_norm"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en.wikipedia.org/wiki/Hamming_distance" TargetMode="External"/><Relationship Id="rId4" Type="http://schemas.openxmlformats.org/officeDocument/2006/relationships/hyperlink" Target="http://en.wikipedia.org/wiki/Inner_product_spa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6DD2-D930-2DA4-FD99-1A58B4A0FEB8}"/>
              </a:ext>
            </a:extLst>
          </p:cNvPr>
          <p:cNvSpPr>
            <a:spLocks noGrp="1"/>
          </p:cNvSpPr>
          <p:nvPr>
            <p:ph type="ctrTitle"/>
          </p:nvPr>
        </p:nvSpPr>
        <p:spPr>
          <a:xfrm>
            <a:off x="1524000" y="2235200"/>
            <a:ext cx="9144000" cy="2387600"/>
          </a:xfrm>
        </p:spPr>
        <p:txBody>
          <a:bodyPr>
            <a:normAutofit fontScale="90000"/>
          </a:bodyPr>
          <a:lstStyle/>
          <a:p>
            <a:r>
              <a:rPr lang="en-US" dirty="0"/>
              <a:t>Machine learning clustering algorithms-I </a:t>
            </a:r>
            <a:br>
              <a:rPr lang="en-US" dirty="0"/>
            </a:br>
            <a:endParaRPr lang="en-US" dirty="0"/>
          </a:p>
        </p:txBody>
      </p:sp>
    </p:spTree>
    <p:extLst>
      <p:ext uri="{BB962C8B-B14F-4D97-AF65-F5344CB8AC3E}">
        <p14:creationId xmlns:p14="http://schemas.microsoft.com/office/powerpoint/2010/main" val="1942620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Similarity can be Subjective</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10</a:t>
            </a:fld>
            <a:endParaRPr lang="en-IN" sz="2800" dirty="0">
              <a:solidFill>
                <a:schemeClr val="accent2">
                  <a:lumMod val="40000"/>
                  <a:lumOff val="60000"/>
                </a:schemeClr>
              </a:solidFill>
            </a:endParaRPr>
          </a:p>
        </p:txBody>
      </p:sp>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sz="2600" dirty="0">
                <a:latin typeface="Abadi Extra Light" panose="020B0204020104020204" pitchFamily="34" charset="0"/>
              </a:rPr>
              <a:t>Clustering only looks at similarities b/w inputs, since no labels are given</a:t>
            </a:r>
            <a:r>
              <a:rPr lang="en-IN" dirty="0"/>
              <a:t>           </a:t>
            </a:r>
            <a:endParaRPr lang="en-GB" sz="2600" dirty="0">
              <a:latin typeface="Abadi Extra Light" panose="020B0204020104020204" pitchFamily="34" charset="0"/>
            </a:endParaRPr>
          </a:p>
          <a:p>
            <a:pPr>
              <a:buFont typeface="Wingdings" panose="05000000000000000000" pitchFamily="2" charset="2"/>
              <a:buChar char="§"/>
            </a:pPr>
            <a:endParaRPr lang="en-GB" sz="2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Without labels, similarity can be hard to define</a:t>
            </a: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Thus using the right distance/similarity is very important in clustering</a:t>
            </a:r>
          </a:p>
          <a:p>
            <a:pPr marL="0" indent="0">
              <a:buNone/>
            </a:pPr>
            <a:endParaRPr lang="en-GB" sz="2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In some sense, related to asking: “Clustering based on what”?</a:t>
            </a: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marL="0" indent="0">
              <a:buNone/>
            </a:pPr>
            <a:endParaRPr lang="en-GB" sz="800" dirty="0">
              <a:latin typeface="Abadi Extra Light" panose="020B0204020104020204" pitchFamily="34" charset="0"/>
            </a:endParaRPr>
          </a:p>
        </p:txBody>
      </p:sp>
      <p:pic>
        <p:nvPicPr>
          <p:cNvPr id="3074" name="Picture 2">
            <a:extLst>
              <a:ext uri="{FF2B5EF4-FFF2-40B4-BE49-F238E27FC236}">
                <a16:creationId xmlns:a16="http://schemas.microsoft.com/office/drawing/2014/main" id="{9EDAF385-E3A3-4C33-A062-7A065DFAF9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7603" y="2446559"/>
            <a:ext cx="3536794" cy="24365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DB6054-0926-4D8D-901B-55290AE900D2}"/>
              </a:ext>
            </a:extLst>
          </p:cNvPr>
          <p:cNvSpPr txBox="1"/>
          <p:nvPr/>
        </p:nvSpPr>
        <p:spPr>
          <a:xfrm>
            <a:off x="0" y="6458590"/>
            <a:ext cx="5216493" cy="246221"/>
          </a:xfrm>
          <a:prstGeom prst="rect">
            <a:avLst/>
          </a:prstGeom>
          <a:noFill/>
        </p:spPr>
        <p:txBody>
          <a:bodyPr wrap="none" rtlCol="0">
            <a:spAutoFit/>
          </a:bodyPr>
          <a:lstStyle/>
          <a:p>
            <a:r>
              <a:rPr lang="en-GB" sz="1000" dirty="0"/>
              <a:t>Picture courtesy: http://www.guy-sports.com/humor/videos/powerpoint presentation dogs.htm</a:t>
            </a:r>
            <a:endParaRPr lang="en-IN" sz="1000" dirty="0"/>
          </a:p>
        </p:txBody>
      </p:sp>
    </p:spTree>
    <p:custDataLst>
      <p:tags r:id="rId1"/>
    </p:custDataLst>
    <p:extLst>
      <p:ext uri="{BB962C8B-B14F-4D97-AF65-F5344CB8AC3E}">
        <p14:creationId xmlns:p14="http://schemas.microsoft.com/office/powerpoint/2010/main" val="3664948966"/>
      </p:ext>
    </p:extLst>
  </p:cSld>
  <p:clrMapOvr>
    <a:masterClrMapping/>
  </p:clrMapOvr>
  <mc:AlternateContent xmlns:mc="http://schemas.openxmlformats.org/markup-compatibility/2006" xmlns:p14="http://schemas.microsoft.com/office/powerpoint/2010/main">
    <mc:Choice Requires="p14">
      <p:transition spd="slow" p14:dur="2000" advTm="128421"/>
    </mc:Choice>
    <mc:Fallback xmlns="">
      <p:transition spd="slow" advTm="1284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ipe(down)">
                                      <p:cBhvr>
                                        <p:cTn id="17" dur="500"/>
                                        <p:tgtEl>
                                          <p:spTgt spid="307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animEffect transition="in" filter="wipe(down)">
                                      <p:cBhvr>
                                        <p:cTn id="25" dur="500"/>
                                        <p:tgtEl>
                                          <p:spTgt spid="4">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
                                            <p:txEl>
                                              <p:pRg st="11" end="11"/>
                                            </p:txEl>
                                          </p:spTgt>
                                        </p:tgtEl>
                                        <p:attrNameLst>
                                          <p:attrName>style.visibility</p:attrName>
                                        </p:attrNameLst>
                                      </p:cBhvr>
                                      <p:to>
                                        <p:strVal val="visible"/>
                                      </p:to>
                                    </p:set>
                                    <p:animEffect transition="in" filter="wipe(down)">
                                      <p:cBhvr>
                                        <p:cTn id="3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Clustering: Some Examples</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11</a:t>
            </a:fld>
            <a:endParaRPr lang="en-IN" sz="2800" dirty="0">
              <a:solidFill>
                <a:schemeClr val="accent2">
                  <a:lumMod val="40000"/>
                  <a:lumOff val="60000"/>
                </a:schemeClr>
              </a:solidFill>
            </a:endParaRPr>
          </a:p>
        </p:txBody>
      </p:sp>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IN" sz="2600" dirty="0">
                <a:latin typeface="Abadi Extra Light" panose="020B0204020104020204" pitchFamily="34" charset="0"/>
              </a:rPr>
              <a:t>Document/Image/Webpage Clustering</a:t>
            </a:r>
            <a:r>
              <a:rPr lang="en-IN" dirty="0"/>
              <a:t>           </a:t>
            </a: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Image Segmentation (clustering pixels)</a:t>
            </a: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Clustering web-search results</a:t>
            </a:r>
          </a:p>
          <a:p>
            <a:pPr>
              <a:buFont typeface="Wingdings" panose="05000000000000000000" pitchFamily="2" charset="2"/>
              <a:buChar char="§"/>
            </a:pPr>
            <a:r>
              <a:rPr lang="en-GB" sz="2600" dirty="0">
                <a:latin typeface="Abadi Extra Light" panose="020B0204020104020204" pitchFamily="34" charset="0"/>
              </a:rPr>
              <a:t>Clustering (people) nodes in (social) networks/graphs</a:t>
            </a:r>
          </a:p>
          <a:p>
            <a:pPr>
              <a:buFont typeface="Wingdings" panose="05000000000000000000" pitchFamily="2" charset="2"/>
              <a:buChar char="§"/>
            </a:pPr>
            <a:r>
              <a:rPr lang="en-GB" sz="2600" dirty="0">
                <a:latin typeface="Abadi Extra Light" panose="020B0204020104020204" pitchFamily="34" charset="0"/>
              </a:rPr>
              <a:t>.. and many more..</a:t>
            </a: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marL="0" indent="0">
              <a:buNone/>
            </a:pPr>
            <a:endParaRPr lang="en-GB" sz="800" dirty="0">
              <a:latin typeface="Abadi Extra Light" panose="020B0204020104020204" pitchFamily="34" charset="0"/>
            </a:endParaRPr>
          </a:p>
        </p:txBody>
      </p:sp>
      <p:pic>
        <p:nvPicPr>
          <p:cNvPr id="4098" name="Picture 2">
            <a:extLst>
              <a:ext uri="{FF2B5EF4-FFF2-40B4-BE49-F238E27FC236}">
                <a16:creationId xmlns:a16="http://schemas.microsoft.com/office/drawing/2014/main" id="{609FF8D4-0C1F-4547-A9BA-30E43B6EE6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8748" y="2111100"/>
            <a:ext cx="3909182" cy="28470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3AB2AE-DBC0-479A-8E63-74ED45189BA0}"/>
              </a:ext>
            </a:extLst>
          </p:cNvPr>
          <p:cNvSpPr txBox="1"/>
          <p:nvPr/>
        </p:nvSpPr>
        <p:spPr>
          <a:xfrm>
            <a:off x="117446" y="6581701"/>
            <a:ext cx="3504486" cy="246221"/>
          </a:xfrm>
          <a:prstGeom prst="rect">
            <a:avLst/>
          </a:prstGeom>
          <a:noFill/>
        </p:spPr>
        <p:txBody>
          <a:bodyPr wrap="none" rtlCol="0">
            <a:spAutoFit/>
          </a:bodyPr>
          <a:lstStyle/>
          <a:p>
            <a:r>
              <a:rPr lang="en-GB" sz="1000" dirty="0"/>
              <a:t>Picture courtesy: http://people.cs.uchicago.edu/∼</a:t>
            </a:r>
            <a:r>
              <a:rPr lang="en-GB" sz="1000" dirty="0" err="1"/>
              <a:t>pff</a:t>
            </a:r>
            <a:r>
              <a:rPr lang="en-GB" sz="1000" dirty="0"/>
              <a:t>/segment/</a:t>
            </a:r>
            <a:endParaRPr lang="en-IN" sz="1000" dirty="0"/>
          </a:p>
        </p:txBody>
      </p:sp>
    </p:spTree>
    <p:custDataLst>
      <p:tags r:id="rId1"/>
    </p:custDataLst>
    <p:extLst>
      <p:ext uri="{BB962C8B-B14F-4D97-AF65-F5344CB8AC3E}">
        <p14:creationId xmlns:p14="http://schemas.microsoft.com/office/powerpoint/2010/main" val="2466942788"/>
      </p:ext>
    </p:extLst>
  </p:cSld>
  <p:clrMapOvr>
    <a:masterClrMapping/>
  </p:clrMapOvr>
  <mc:AlternateContent xmlns:mc="http://schemas.openxmlformats.org/markup-compatibility/2006" xmlns:p14="http://schemas.microsoft.com/office/powerpoint/2010/main">
    <mc:Choice Requires="p14">
      <p:transition spd="slow" p14:dur="2000" advTm="116451"/>
    </mc:Choice>
    <mc:Fallback xmlns="">
      <p:transition spd="slow" advTm="1164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down)">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wipe(down)">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wipe(down)">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wipe(down)">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Types of Clustering</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12</a:t>
            </a:fld>
            <a:endParaRPr lang="en-IN" sz="2800" dirty="0">
              <a:solidFill>
                <a:schemeClr val="accent2">
                  <a:lumMod val="40000"/>
                  <a:lumOff val="60000"/>
                </a:schemeClr>
              </a:solidFill>
            </a:endParaRPr>
          </a:p>
        </p:txBody>
      </p:sp>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IN" sz="2600" dirty="0">
                <a:latin typeface="Abadi Extra Light" panose="020B0204020104020204" pitchFamily="34" charset="0"/>
              </a:rPr>
              <a:t>Flat or Partitional clustering</a:t>
            </a:r>
          </a:p>
          <a:p>
            <a:pPr lvl="1">
              <a:buFont typeface="Wingdings" panose="05000000000000000000" pitchFamily="2" charset="2"/>
              <a:buChar char="§"/>
            </a:pPr>
            <a:r>
              <a:rPr lang="en-GB" dirty="0">
                <a:latin typeface="Abadi Extra Light" panose="020B0204020104020204" pitchFamily="34" charset="0"/>
              </a:rPr>
              <a:t>Partitions are independent of each other</a:t>
            </a:r>
            <a:r>
              <a:rPr lang="en-IN" dirty="0">
                <a:latin typeface="Abadi Extra Light" panose="020B0204020104020204" pitchFamily="34" charset="0"/>
              </a:rPr>
              <a:t>           </a:t>
            </a:r>
            <a:endParaRPr lang="en-GB" sz="22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Hierarchical clustering</a:t>
            </a:r>
          </a:p>
          <a:p>
            <a:pPr lvl="1">
              <a:buFont typeface="Wingdings" panose="05000000000000000000" pitchFamily="2" charset="2"/>
              <a:buChar char="§"/>
            </a:pPr>
            <a:r>
              <a:rPr lang="en-GB" sz="2200" dirty="0">
                <a:latin typeface="Abadi Extra Light" panose="020B0204020104020204" pitchFamily="34" charset="0"/>
              </a:rPr>
              <a:t>Partitions can be visualized using a tree structure (a dendrogram)</a:t>
            </a:r>
          </a:p>
          <a:p>
            <a:pPr marL="0" indent="0">
              <a:buNone/>
            </a:pPr>
            <a:endParaRPr lang="en-GB" sz="800" dirty="0">
              <a:latin typeface="Abadi Extra Light" panose="020B0204020104020204" pitchFamily="34" charset="0"/>
            </a:endParaRPr>
          </a:p>
        </p:txBody>
      </p:sp>
      <p:pic>
        <p:nvPicPr>
          <p:cNvPr id="5122" name="Picture 2">
            <a:extLst>
              <a:ext uri="{FF2B5EF4-FFF2-40B4-BE49-F238E27FC236}">
                <a16:creationId xmlns:a16="http://schemas.microsoft.com/office/drawing/2014/main" id="{AA6FAC6F-B625-45A7-A9A4-022F87B91C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6786" y="1939351"/>
            <a:ext cx="2266076" cy="18548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3C9FF60-0A59-42B7-B335-1A1891A83DF7}"/>
              </a:ext>
            </a:extLst>
          </p:cNvPr>
          <p:cNvPicPr>
            <a:picLocks noChangeAspect="1"/>
          </p:cNvPicPr>
          <p:nvPr/>
        </p:nvPicPr>
        <p:blipFill>
          <a:blip r:embed="rId4" cstate="print"/>
          <a:stretch>
            <a:fillRect/>
          </a:stretch>
        </p:blipFill>
        <p:spPr>
          <a:xfrm>
            <a:off x="3277737" y="4738824"/>
            <a:ext cx="4859585" cy="1976780"/>
          </a:xfrm>
          <a:prstGeom prst="rect">
            <a:avLst/>
          </a:prstGeom>
        </p:spPr>
      </p:pic>
      <mc:AlternateContent xmlns:mc="http://schemas.openxmlformats.org/markup-compatibility/2006" xmlns:a14="http://schemas.microsoft.com/office/drawing/2010/main">
        <mc:Choice Requires="a14">
          <p:sp>
            <p:nvSpPr>
              <p:cNvPr id="7" name="Speech Bubble: Rectangle 6">
                <a:extLst>
                  <a:ext uri="{FF2B5EF4-FFF2-40B4-BE49-F238E27FC236}">
                    <a16:creationId xmlns:a16="http://schemas.microsoft.com/office/drawing/2014/main" id="{F86DA1F1-D1AF-426E-BD36-3FC574161A72}"/>
                  </a:ext>
                </a:extLst>
              </p:cNvPr>
              <p:cNvSpPr/>
              <p:nvPr/>
            </p:nvSpPr>
            <p:spPr>
              <a:xfrm>
                <a:off x="7817332" y="2961314"/>
                <a:ext cx="3801420" cy="1073965"/>
              </a:xfrm>
              <a:prstGeom prst="wedgeRectCallout">
                <a:avLst>
                  <a:gd name="adj1" fmla="val -47079"/>
                  <a:gd name="adj2" fmla="val 82271"/>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Abadi Extra Light" panose="020B0204020104020204" pitchFamily="34" charset="0"/>
                  </a:rPr>
                  <a:t>In hierarchical clustering, we can look at a clustering for any given number of cluster by “cutting the dendrogram at an appropriate level (so </a:t>
                </a:r>
                <a14:m>
                  <m:oMath xmlns:m="http://schemas.openxmlformats.org/officeDocument/2006/math">
                    <m:r>
                      <a:rPr lang="en-IN" sz="1400" i="1" dirty="0" smtClean="0">
                        <a:solidFill>
                          <a:schemeClr val="tx1"/>
                        </a:solidFill>
                        <a:latin typeface="Cambria Math" panose="02040503050406030204" pitchFamily="18" charset="0"/>
                      </a:rPr>
                      <m:t>𝐾</m:t>
                    </m:r>
                    <m:r>
                      <a:rPr lang="en-IN" sz="1400" i="1" dirty="0" smtClean="0">
                        <a:solidFill>
                          <a:schemeClr val="tx1"/>
                        </a:solidFill>
                        <a:latin typeface="Cambria Math" panose="02040503050406030204" pitchFamily="18" charset="0"/>
                      </a:rPr>
                      <m:t> </m:t>
                    </m:r>
                  </m:oMath>
                </a14:m>
                <a:r>
                  <a:rPr lang="en-IN" sz="1400" dirty="0">
                    <a:solidFill>
                      <a:schemeClr val="tx1"/>
                    </a:solidFill>
                    <a:latin typeface="Abadi Extra Light" panose="020B0204020104020204" pitchFamily="34" charset="0"/>
                  </a:rPr>
                  <a:t>does not have to be specified)</a:t>
                </a:r>
              </a:p>
            </p:txBody>
          </p:sp>
        </mc:Choice>
        <mc:Fallback xmlns="">
          <p:sp>
            <p:nvSpPr>
              <p:cNvPr id="7" name="Speech Bubble: Rectangle 6">
                <a:extLst>
                  <a:ext uri="{FF2B5EF4-FFF2-40B4-BE49-F238E27FC236}">
                    <a16:creationId xmlns:a16="http://schemas.microsoft.com/office/drawing/2014/main" id="{F86DA1F1-D1AF-426E-BD36-3FC574161A72}"/>
                  </a:ext>
                </a:extLst>
              </p:cNvPr>
              <p:cNvSpPr>
                <a:spLocks noRot="1" noChangeAspect="1" noMove="1" noResize="1" noEditPoints="1" noAdjustHandles="1" noChangeArrowheads="1" noChangeShapeType="1" noTextEdit="1"/>
              </p:cNvSpPr>
              <p:nvPr/>
            </p:nvSpPr>
            <p:spPr>
              <a:xfrm>
                <a:off x="7817332" y="2961314"/>
                <a:ext cx="3801420" cy="1073965"/>
              </a:xfrm>
              <a:prstGeom prst="wedgeRectCallout">
                <a:avLst>
                  <a:gd name="adj1" fmla="val -47079"/>
                  <a:gd name="adj2" fmla="val 82271"/>
                </a:avLst>
              </a:prstGeom>
              <a:blipFill>
                <a:blip r:embed="rId5"/>
                <a:stretch>
                  <a:fillRect l="-331"/>
                </a:stretch>
              </a:blipFill>
              <a:ln w="19050">
                <a:solidFill>
                  <a:schemeClr val="accent2"/>
                </a:solidFill>
              </a:ln>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4BBC6DC2-F8AD-444D-8A7D-B375B7D94277}"/>
              </a:ext>
            </a:extLst>
          </p:cNvPr>
          <p:cNvSpPr/>
          <p:nvPr/>
        </p:nvSpPr>
        <p:spPr>
          <a:xfrm>
            <a:off x="8473071" y="4738824"/>
            <a:ext cx="2489941" cy="781497"/>
          </a:xfrm>
          <a:prstGeom prst="wedgeRectCallout">
            <a:avLst>
              <a:gd name="adj1" fmla="val -61414"/>
              <a:gd name="adj2" fmla="val 41447"/>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Abadi Extra Light" panose="020B0204020104020204" pitchFamily="34" charset="0"/>
              </a:rPr>
              <a:t>Hierarchical clustering gives us a clustering at multiple levels of granularity</a:t>
            </a:r>
          </a:p>
        </p:txBody>
      </p:sp>
    </p:spTree>
    <p:custDataLst>
      <p:tags r:id="rId1"/>
    </p:custDataLst>
    <p:extLst>
      <p:ext uri="{BB962C8B-B14F-4D97-AF65-F5344CB8AC3E}">
        <p14:creationId xmlns:p14="http://schemas.microsoft.com/office/powerpoint/2010/main" val="951492734"/>
      </p:ext>
    </p:extLst>
  </p:cSld>
  <p:clrMapOvr>
    <a:masterClrMapping/>
  </p:clrMapOvr>
  <mc:AlternateContent xmlns:mc="http://schemas.openxmlformats.org/markup-compatibility/2006" xmlns:p14="http://schemas.microsoft.com/office/powerpoint/2010/main">
    <mc:Choice Requires="p14">
      <p:transition spd="slow" p14:dur="2000" advTm="429610"/>
    </mc:Choice>
    <mc:Fallback xmlns="">
      <p:transition spd="slow" advTm="4296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wipe(down)">
                                      <p:cBhvr>
                                        <p:cTn id="17" dur="500"/>
                                        <p:tgtEl>
                                          <p:spTgt spid="51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down)">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down)">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GB" dirty="0">
                <a:solidFill>
                  <a:schemeClr val="accent2">
                    <a:lumMod val="75000"/>
                  </a:schemeClr>
                </a:solidFill>
              </a:rPr>
              <a:t>Flat Clustering: </a:t>
            </a:r>
            <a:r>
              <a:rPr lang="en-GB" i="1" dirty="0">
                <a:solidFill>
                  <a:schemeClr val="accent2">
                    <a:lumMod val="75000"/>
                  </a:schemeClr>
                </a:solidFill>
              </a:rPr>
              <a:t>K</a:t>
            </a:r>
            <a:r>
              <a:rPr lang="en-GB" dirty="0">
                <a:solidFill>
                  <a:schemeClr val="accent2">
                    <a:lumMod val="75000"/>
                  </a:schemeClr>
                </a:solidFill>
              </a:rPr>
              <a:t>-means algorithm (Lloyd, 1957)</a:t>
            </a:r>
            <a:endParaRPr lang="en-IN" dirty="0">
              <a:solidFill>
                <a:schemeClr val="accent2">
                  <a:lumMod val="75000"/>
                </a:schemeClr>
              </a:solidFill>
            </a:endParaRP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13</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sz="1800" b="1" dirty="0">
                    <a:latin typeface="Abadi Extra Light" panose="020B0204020104020204" pitchFamily="34" charset="0"/>
                  </a:rPr>
                  <a:t>Input:</a:t>
                </a:r>
                <a:r>
                  <a:rPr lang="en-GB" sz="1800" dirty="0"/>
                  <a:t> </a:t>
                </a:r>
                <a14:m>
                  <m:oMath xmlns:m="http://schemas.openxmlformats.org/officeDocument/2006/math">
                    <m:r>
                      <a:rPr lang="en-GB" sz="1800" i="1" dirty="0" smtClean="0">
                        <a:latin typeface="Cambria Math" panose="02040503050406030204" pitchFamily="18" charset="0"/>
                      </a:rPr>
                      <m:t>𝑁</m:t>
                    </m:r>
                  </m:oMath>
                </a14:m>
                <a:r>
                  <a:rPr lang="en-GB" sz="1800" dirty="0">
                    <a:latin typeface="Abadi Extra Light" panose="020B0204020104020204" pitchFamily="34" charset="0"/>
                  </a:rPr>
                  <a:t> </a:t>
                </a:r>
                <a:r>
                  <a:rPr lang="en-GB" sz="1800" dirty="0" err="1">
                    <a:latin typeface="Abadi Extra Light" panose="020B0204020104020204" pitchFamily="34" charset="0"/>
                  </a:rPr>
                  <a:t>unlabeled</a:t>
                </a:r>
                <a:r>
                  <a:rPr lang="en-GB" sz="1800" dirty="0">
                    <a:latin typeface="Abadi Extra Light" panose="020B0204020104020204" pitchFamily="34" charset="0"/>
                  </a:rPr>
                  <a:t> examples </a:t>
                </a:r>
                <a14:m>
                  <m:oMath xmlns:m="http://schemas.openxmlformats.org/officeDocument/2006/math">
                    <m:sSub>
                      <m:sSubPr>
                        <m:ctrlPr>
                          <a:rPr lang="en-IN" sz="1800" i="1">
                            <a:latin typeface="Cambria Math" panose="02040503050406030204" pitchFamily="18" charset="0"/>
                          </a:rPr>
                        </m:ctrlPr>
                      </m:sSubPr>
                      <m:e>
                        <m:r>
                          <a:rPr lang="en-IN" sz="1800" b="1" i="1">
                            <a:latin typeface="Cambria Math" panose="02040503050406030204" pitchFamily="18" charset="0"/>
                          </a:rPr>
                          <m:t>𝒙</m:t>
                        </m:r>
                      </m:e>
                      <m:sub>
                        <m:r>
                          <a:rPr lang="en-IN" sz="1800" i="1">
                            <a:latin typeface="Cambria Math" panose="02040503050406030204" pitchFamily="18" charset="0"/>
                          </a:rPr>
                          <m:t>1</m:t>
                        </m:r>
                      </m:sub>
                    </m:sSub>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b="1" i="1">
                            <a:latin typeface="Cambria Math" panose="02040503050406030204" pitchFamily="18" charset="0"/>
                          </a:rPr>
                          <m:t>𝒙</m:t>
                        </m:r>
                      </m:e>
                      <m:sub>
                        <m:r>
                          <a:rPr lang="en-IN" sz="1800" i="1">
                            <a:latin typeface="Cambria Math" panose="02040503050406030204" pitchFamily="18" charset="0"/>
                          </a:rPr>
                          <m:t>2</m:t>
                        </m:r>
                      </m:sub>
                    </m:sSub>
                    <m:r>
                      <a:rPr lang="en-IN" sz="1800" i="1">
                        <a:latin typeface="Cambria Math" panose="02040503050406030204" pitchFamily="18" charset="0"/>
                      </a:rPr>
                      <m:t>,…, </m:t>
                    </m:r>
                    <m:sSub>
                      <m:sSubPr>
                        <m:ctrlPr>
                          <a:rPr lang="en-IN" sz="1800" i="1">
                            <a:latin typeface="Cambria Math" panose="02040503050406030204" pitchFamily="18" charset="0"/>
                          </a:rPr>
                        </m:ctrlPr>
                      </m:sSubPr>
                      <m:e>
                        <m:r>
                          <a:rPr lang="en-IN" sz="1800" b="1" i="1">
                            <a:latin typeface="Cambria Math" panose="02040503050406030204" pitchFamily="18" charset="0"/>
                          </a:rPr>
                          <m:t>𝒙</m:t>
                        </m:r>
                      </m:e>
                      <m:sub>
                        <m:r>
                          <a:rPr lang="en-IN" sz="1800" i="1">
                            <a:latin typeface="Cambria Math" panose="02040503050406030204" pitchFamily="18" charset="0"/>
                          </a:rPr>
                          <m:t>𝑁</m:t>
                        </m:r>
                      </m:sub>
                    </m:sSub>
                  </m:oMath>
                </a14:m>
                <a:r>
                  <a:rPr lang="en-GB" sz="1800" dirty="0">
                    <a:latin typeface="Abadi Extra Light" panose="020B0204020104020204" pitchFamily="34" charset="0"/>
                  </a:rPr>
                  <a:t>; </a:t>
                </a:r>
                <a14:m>
                  <m:oMath xmlns:m="http://schemas.openxmlformats.org/officeDocument/2006/math">
                    <m:sSub>
                      <m:sSubPr>
                        <m:ctrlPr>
                          <a:rPr lang="en-IN" sz="1800" b="0" i="1" smtClean="0">
                            <a:latin typeface="Cambria Math" panose="02040503050406030204" pitchFamily="18" charset="0"/>
                          </a:rPr>
                        </m:ctrlPr>
                      </m:sSubPr>
                      <m:e>
                        <m:r>
                          <a:rPr lang="en-IN" sz="1800" b="1" i="1" smtClean="0">
                            <a:latin typeface="Cambria Math" panose="02040503050406030204" pitchFamily="18" charset="0"/>
                          </a:rPr>
                          <m:t>𝒙</m:t>
                        </m:r>
                      </m:e>
                      <m:sub>
                        <m:r>
                          <a:rPr lang="en-IN" sz="1800" b="0" i="1" smtClean="0">
                            <a:latin typeface="Cambria Math" panose="02040503050406030204" pitchFamily="18" charset="0"/>
                          </a:rPr>
                          <m:t>𝑛</m:t>
                        </m:r>
                      </m:sub>
                    </m:sSub>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ℝ</m:t>
                        </m:r>
                      </m:e>
                      <m:sup>
                        <m:r>
                          <a:rPr lang="en-IN" sz="1800" b="0" i="1" smtClean="0">
                            <a:latin typeface="Cambria Math" panose="02040503050406030204" pitchFamily="18" charset="0"/>
                            <a:ea typeface="Cambria Math" panose="02040503050406030204" pitchFamily="18" charset="0"/>
                          </a:rPr>
                          <m:t>𝐷</m:t>
                        </m:r>
                      </m:sup>
                    </m:sSup>
                  </m:oMath>
                </a14:m>
                <a:r>
                  <a:rPr lang="en-GB" sz="1800" dirty="0">
                    <a:latin typeface="Abadi Extra Light" panose="020B0204020104020204" pitchFamily="34" charset="0"/>
                  </a:rPr>
                  <a:t>; desired no. of partitions </a:t>
                </a:r>
                <a14:m>
                  <m:oMath xmlns:m="http://schemas.openxmlformats.org/officeDocument/2006/math">
                    <m:r>
                      <a:rPr lang="en-GB" sz="1800" i="1" dirty="0">
                        <a:latin typeface="Cambria Math" panose="02040503050406030204" pitchFamily="18" charset="0"/>
                      </a:rPr>
                      <m:t>𝐾</m:t>
                    </m:r>
                  </m:oMath>
                </a14:m>
                <a:r>
                  <a:rPr lang="en-IN" sz="1800" dirty="0"/>
                  <a:t> </a:t>
                </a:r>
              </a:p>
              <a:p>
                <a:pPr>
                  <a:buFont typeface="Wingdings" panose="05000000000000000000" pitchFamily="2" charset="2"/>
                  <a:buChar char="§"/>
                </a:pPr>
                <a:r>
                  <a:rPr lang="en-GB" sz="1800" b="1" dirty="0">
                    <a:latin typeface="Abadi Extra Light" panose="020B0204020104020204" pitchFamily="34" charset="0"/>
                  </a:rPr>
                  <a:t>Desired Output: </a:t>
                </a:r>
                <a:r>
                  <a:rPr lang="en-GB" sz="1800" dirty="0">
                    <a:latin typeface="Abadi Extra Light" panose="020B0204020104020204" pitchFamily="34" charset="0"/>
                  </a:rPr>
                  <a:t>Cluster assignments of these </a:t>
                </a:r>
                <a14:m>
                  <m:oMath xmlns:m="http://schemas.openxmlformats.org/officeDocument/2006/math">
                    <m:r>
                      <a:rPr lang="en-GB" sz="1800" i="1" dirty="0" smtClean="0">
                        <a:latin typeface="Cambria Math" panose="02040503050406030204" pitchFamily="18" charset="0"/>
                      </a:rPr>
                      <m:t>𝑁</m:t>
                    </m:r>
                  </m:oMath>
                </a14:m>
                <a:r>
                  <a:rPr lang="en-GB" sz="1800" dirty="0">
                    <a:latin typeface="Abadi Extra Light" panose="020B0204020104020204" pitchFamily="34" charset="0"/>
                  </a:rPr>
                  <a:t> examples and </a:t>
                </a:r>
                <a14:m>
                  <m:oMath xmlns:m="http://schemas.openxmlformats.org/officeDocument/2006/math">
                    <m:r>
                      <a:rPr lang="en-GB" sz="1800" i="1" dirty="0" smtClean="0">
                        <a:latin typeface="Cambria Math" panose="02040503050406030204" pitchFamily="18" charset="0"/>
                      </a:rPr>
                      <m:t>𝐾</m:t>
                    </m:r>
                  </m:oMath>
                </a14:m>
                <a:r>
                  <a:rPr lang="en-GB" sz="1800" dirty="0">
                    <a:latin typeface="Abadi Extra Light" panose="020B0204020104020204" pitchFamily="34" charset="0"/>
                  </a:rPr>
                  <a:t> cluster means</a:t>
                </a:r>
              </a:p>
              <a:p>
                <a:pPr>
                  <a:buFont typeface="Wingdings" panose="05000000000000000000" pitchFamily="2" charset="2"/>
                  <a:buChar char="§"/>
                </a:pPr>
                <a:r>
                  <a:rPr lang="en-GB" sz="1800" b="1" dirty="0">
                    <a:latin typeface="Abadi Extra Light" panose="020B0204020104020204" pitchFamily="34" charset="0"/>
                  </a:rPr>
                  <a:t>Initialize:</a:t>
                </a:r>
                <a:r>
                  <a:rPr lang="en-GB" sz="1800" dirty="0">
                    <a:latin typeface="Abadi Extra Light" panose="020B0204020104020204" pitchFamily="34" charset="0"/>
                  </a:rPr>
                  <a:t> The </a:t>
                </a:r>
                <a14:m>
                  <m:oMath xmlns:m="http://schemas.openxmlformats.org/officeDocument/2006/math">
                    <m:r>
                      <a:rPr lang="en-GB" sz="1800" i="1" dirty="0" smtClean="0">
                        <a:latin typeface="Cambria Math" panose="02040503050406030204" pitchFamily="18" charset="0"/>
                      </a:rPr>
                      <m:t>𝐾</m:t>
                    </m:r>
                  </m:oMath>
                </a14:m>
                <a:r>
                  <a:rPr lang="en-GB" sz="1800" dirty="0">
                    <a:latin typeface="Abadi Extra Light" panose="020B0204020104020204" pitchFamily="34" charset="0"/>
                  </a:rPr>
                  <a:t> cluster means denoted by </a:t>
                </a:r>
                <a14:m>
                  <m:oMath xmlns:m="http://schemas.openxmlformats.org/officeDocument/2006/math">
                    <m:sSub>
                      <m:sSubPr>
                        <m:ctrlPr>
                          <a:rPr lang="en-IN" sz="1800" b="0" i="1" smtClean="0">
                            <a:latin typeface="Cambria Math" panose="02040503050406030204" pitchFamily="18" charset="0"/>
                          </a:rPr>
                        </m:ctrlPr>
                      </m:sSubPr>
                      <m:e>
                        <m:r>
                          <a:rPr lang="en-IN" sz="1800" b="1" i="1" smtClean="0">
                            <a:latin typeface="Cambria Math" panose="02040503050406030204" pitchFamily="18" charset="0"/>
                          </a:rPr>
                          <m:t>𝝁</m:t>
                        </m:r>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1" i="1" smtClean="0">
                            <a:latin typeface="Cambria Math" panose="02040503050406030204" pitchFamily="18" charset="0"/>
                          </a:rPr>
                          <m:t>𝝁</m:t>
                        </m:r>
                      </m:e>
                      <m:sub>
                        <m:r>
                          <a:rPr lang="en-IN" sz="1800" b="0" i="1" smtClean="0">
                            <a:latin typeface="Cambria Math" panose="02040503050406030204" pitchFamily="18" charset="0"/>
                          </a:rPr>
                          <m:t>2</m:t>
                        </m:r>
                      </m:sub>
                    </m:sSub>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a:rPr lang="en-IN" sz="1800" b="1" i="1" smtClean="0">
                            <a:latin typeface="Cambria Math" panose="02040503050406030204" pitchFamily="18" charset="0"/>
                          </a:rPr>
                          <m:t>𝝁</m:t>
                        </m:r>
                      </m:e>
                      <m:sub>
                        <m:r>
                          <a:rPr lang="en-IN" sz="1800" b="0" i="1" smtClean="0">
                            <a:latin typeface="Cambria Math" panose="02040503050406030204" pitchFamily="18" charset="0"/>
                          </a:rPr>
                          <m:t>𝐾</m:t>
                        </m:r>
                      </m:sub>
                    </m:sSub>
                  </m:oMath>
                </a14:m>
                <a:r>
                  <a:rPr lang="en-IN" sz="1800" dirty="0"/>
                  <a:t>; </a:t>
                </a:r>
                <a:r>
                  <a:rPr lang="en-IN" sz="1800" dirty="0">
                    <a:latin typeface="Abadi Extra Light" panose="020B0204020104020204" pitchFamily="34" charset="0"/>
                  </a:rPr>
                  <a:t>with each </a:t>
                </a:r>
                <a14:m>
                  <m:oMath xmlns:m="http://schemas.openxmlformats.org/officeDocument/2006/math">
                    <m:sSub>
                      <m:sSubPr>
                        <m:ctrlPr>
                          <a:rPr lang="en-IN" sz="1800" b="0" i="1" smtClean="0">
                            <a:latin typeface="Cambria Math" panose="02040503050406030204" pitchFamily="18" charset="0"/>
                          </a:rPr>
                        </m:ctrlPr>
                      </m:sSubPr>
                      <m:e>
                        <m:r>
                          <a:rPr lang="en-IN" sz="1800" b="1" i="1" smtClean="0">
                            <a:latin typeface="Cambria Math" panose="02040503050406030204" pitchFamily="18" charset="0"/>
                          </a:rPr>
                          <m:t>𝝁</m:t>
                        </m:r>
                      </m:e>
                      <m:sub>
                        <m:r>
                          <a:rPr lang="en-IN" sz="1800" b="0" i="1" smtClean="0">
                            <a:latin typeface="Cambria Math" panose="02040503050406030204" pitchFamily="18" charset="0"/>
                          </a:rPr>
                          <m:t>𝑘</m:t>
                        </m:r>
                      </m:sub>
                    </m:sSub>
                    <m:r>
                      <a:rPr lang="en-IN" sz="1800" b="0" i="1" smtClean="0">
                        <a:latin typeface="Cambria Math" panose="02040503050406030204" pitchFamily="18" charset="0"/>
                      </a:rPr>
                      <m:t>∈</m:t>
                    </m:r>
                  </m:oMath>
                </a14:m>
                <a:r>
                  <a:rPr lang="en-IN" sz="1800" dirty="0"/>
                  <a:t> </a:t>
                </a:r>
                <a14:m>
                  <m:oMath xmlns:m="http://schemas.openxmlformats.org/officeDocument/2006/math">
                    <m:sSup>
                      <m:sSupPr>
                        <m:ctrlPr>
                          <a:rPr lang="en-IN" sz="1800" i="1">
                            <a:latin typeface="Cambria Math" panose="02040503050406030204" pitchFamily="18" charset="0"/>
                            <a:ea typeface="Cambria Math" panose="02040503050406030204" pitchFamily="18" charset="0"/>
                          </a:rPr>
                        </m:ctrlPr>
                      </m:sSupPr>
                      <m:e>
                        <m:r>
                          <a:rPr lang="en-IN" sz="1800" i="1">
                            <a:latin typeface="Cambria Math" panose="02040503050406030204" pitchFamily="18" charset="0"/>
                            <a:ea typeface="Cambria Math" panose="02040503050406030204" pitchFamily="18" charset="0"/>
                          </a:rPr>
                          <m:t>ℝ</m:t>
                        </m:r>
                      </m:e>
                      <m:sup>
                        <m:r>
                          <a:rPr lang="en-IN" sz="1800" i="1">
                            <a:latin typeface="Cambria Math" panose="02040503050406030204" pitchFamily="18" charset="0"/>
                            <a:ea typeface="Cambria Math" panose="02040503050406030204" pitchFamily="18" charset="0"/>
                          </a:rPr>
                          <m:t>𝐷</m:t>
                        </m:r>
                      </m:sup>
                    </m:sSup>
                  </m:oMath>
                </a14:m>
                <a:r>
                  <a:rPr lang="en-IN" sz="1800" dirty="0"/>
                  <a:t>       </a:t>
                </a:r>
                <a:endParaRPr lang="en-GB" sz="1800" dirty="0">
                  <a:latin typeface="Abadi Extra Light" panose="020B0204020104020204" pitchFamily="34" charset="0"/>
                </a:endParaRPr>
              </a:p>
              <a:p>
                <a:pPr lvl="1">
                  <a:buFont typeface="Wingdings" panose="05000000000000000000" pitchFamily="2" charset="2"/>
                  <a:buChar char="§"/>
                </a:pPr>
                <a:r>
                  <a:rPr lang="en-GB" sz="1800" dirty="0">
                    <a:latin typeface="Abadi Extra Light" panose="020B0204020104020204" pitchFamily="34" charset="0"/>
                  </a:rPr>
                  <a:t>Usually initialized randomly, but good initialization is crucial; many smarter initialization heuristics exist (e.g., </a:t>
                </a:r>
                <a:r>
                  <a:rPr lang="en-GB" sz="1800" i="1" dirty="0">
                    <a:latin typeface="Abadi Extra Light" panose="020B0204020104020204" pitchFamily="34" charset="0"/>
                  </a:rPr>
                  <a:t>K</a:t>
                </a:r>
                <a:r>
                  <a:rPr lang="en-GB" sz="1800" dirty="0">
                    <a:latin typeface="Abadi Extra Light" panose="020B0204020104020204" pitchFamily="34" charset="0"/>
                  </a:rPr>
                  <a:t>-means++, Arthur &amp; </a:t>
                </a:r>
                <a:r>
                  <a:rPr lang="en-GB" sz="1800" dirty="0" err="1">
                    <a:latin typeface="Abadi Extra Light" panose="020B0204020104020204" pitchFamily="34" charset="0"/>
                  </a:rPr>
                  <a:t>Vassilvitskii</a:t>
                </a:r>
                <a:r>
                  <a:rPr lang="en-GB" sz="1800" dirty="0">
                    <a:latin typeface="Abadi Extra Light" panose="020B0204020104020204" pitchFamily="34" charset="0"/>
                  </a:rPr>
                  <a:t>, 2007)</a:t>
                </a:r>
              </a:p>
              <a:p>
                <a:pPr>
                  <a:buFont typeface="Wingdings" panose="05000000000000000000" pitchFamily="2" charset="2"/>
                  <a:buChar char="§"/>
                </a:pPr>
                <a:r>
                  <a:rPr lang="en-GB" sz="1800" b="1" dirty="0">
                    <a:latin typeface="Abadi Extra Light" panose="020B0204020104020204" pitchFamily="34" charset="0"/>
                  </a:rPr>
                  <a:t>Iterate:</a:t>
                </a:r>
              </a:p>
              <a:p>
                <a:pPr lvl="1">
                  <a:buFont typeface="Wingdings" panose="05000000000000000000" pitchFamily="2" charset="2"/>
                  <a:buChar char="§"/>
                </a:pPr>
                <a:r>
                  <a:rPr lang="en-GB" sz="1800" dirty="0">
                    <a:latin typeface="Abadi Extra Light" panose="020B0204020104020204" pitchFamily="34" charset="0"/>
                  </a:rPr>
                  <a:t>(Re)-Assign each input </a:t>
                </a:r>
                <a14:m>
                  <m:oMath xmlns:m="http://schemas.openxmlformats.org/officeDocument/2006/math">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𝑥</m:t>
                        </m:r>
                      </m:e>
                      <m:sub>
                        <m:r>
                          <a:rPr lang="en-IN" sz="1800" b="0" i="1" smtClean="0">
                            <a:latin typeface="Cambria Math" panose="02040503050406030204" pitchFamily="18" charset="0"/>
                          </a:rPr>
                          <m:t>𝑛</m:t>
                        </m:r>
                      </m:sub>
                    </m:sSub>
                  </m:oMath>
                </a14:m>
                <a:r>
                  <a:rPr lang="en-GB" sz="1800" dirty="0">
                    <a:latin typeface="Abadi Extra Light" panose="020B0204020104020204" pitchFamily="34" charset="0"/>
                  </a:rPr>
                  <a:t> to its closest cluster </a:t>
                </a:r>
                <a:r>
                  <a:rPr lang="en-GB" sz="1800" dirty="0" err="1">
                    <a:latin typeface="Abadi Extra Light" panose="020B0204020104020204" pitchFamily="34" charset="0"/>
                  </a:rPr>
                  <a:t>center</a:t>
                </a:r>
                <a:r>
                  <a:rPr lang="en-GB" sz="1800" dirty="0">
                    <a:latin typeface="Abadi Extra Light" panose="020B0204020104020204" pitchFamily="34" charset="0"/>
                  </a:rPr>
                  <a:t> (based on the smallest </a:t>
                </a:r>
                <a:r>
                  <a:rPr lang="en-GB" sz="1800" dirty="0" err="1">
                    <a:latin typeface="Abadi Extra Light" panose="020B0204020104020204" pitchFamily="34" charset="0"/>
                  </a:rPr>
                  <a:t>Eucl</a:t>
                </a:r>
                <a:r>
                  <a:rPr lang="en-GB" sz="1800" dirty="0">
                    <a:latin typeface="Abadi Extra Light" panose="020B0204020104020204" pitchFamily="34" charset="0"/>
                  </a:rPr>
                  <a:t>. distance)</a:t>
                </a:r>
              </a:p>
              <a:p>
                <a:pPr>
                  <a:buFont typeface="Wingdings" panose="05000000000000000000" pitchFamily="2" charset="2"/>
                  <a:buChar char="§"/>
                </a:pPr>
                <a:endParaRPr lang="en-GB" sz="1800" dirty="0">
                  <a:latin typeface="Abadi Extra Light" panose="020B0204020104020204" pitchFamily="34" charset="0"/>
                </a:endParaRPr>
              </a:p>
              <a:p>
                <a:pPr>
                  <a:buFont typeface="Wingdings" panose="05000000000000000000" pitchFamily="2" charset="2"/>
                  <a:buChar char="§"/>
                </a:pPr>
                <a:endParaRPr lang="en-GB" sz="1800" dirty="0">
                  <a:latin typeface="Abadi Extra Light" panose="020B0204020104020204" pitchFamily="34" charset="0"/>
                </a:endParaRPr>
              </a:p>
              <a:p>
                <a:pPr lvl="1">
                  <a:buFont typeface="Wingdings" panose="05000000000000000000" pitchFamily="2" charset="2"/>
                  <a:buChar char="§"/>
                </a:pPr>
                <a:r>
                  <a:rPr lang="en-GB" sz="1800" dirty="0">
                    <a:latin typeface="Abadi Extra Light" panose="020B0204020104020204" pitchFamily="34" charset="0"/>
                  </a:rPr>
                  <a:t>Update the cluster means</a:t>
                </a:r>
              </a:p>
              <a:p>
                <a:pPr lvl="1">
                  <a:buFont typeface="Wingdings" panose="05000000000000000000" pitchFamily="2" charset="2"/>
                  <a:buChar char="§"/>
                </a:pPr>
                <a:endParaRPr lang="en-GB" sz="1800" dirty="0">
                  <a:latin typeface="Abadi Extra Light" panose="020B0204020104020204" pitchFamily="34" charset="0"/>
                </a:endParaRPr>
              </a:p>
              <a:p>
                <a:pPr lvl="1">
                  <a:buFont typeface="Wingdings" panose="05000000000000000000" pitchFamily="2" charset="2"/>
                  <a:buChar char="§"/>
                </a:pPr>
                <a:endParaRPr lang="en-GB" sz="1800" dirty="0">
                  <a:latin typeface="Abadi Extra Light" panose="020B0204020104020204" pitchFamily="34" charset="0"/>
                </a:endParaRPr>
              </a:p>
              <a:p>
                <a:pPr lvl="1">
                  <a:buFont typeface="Wingdings" panose="05000000000000000000" pitchFamily="2" charset="2"/>
                  <a:buChar char="§"/>
                </a:pPr>
                <a:endParaRPr lang="en-GB" sz="1800" dirty="0">
                  <a:latin typeface="Abadi Extra Light" panose="020B0204020104020204" pitchFamily="34" charset="0"/>
                </a:endParaRPr>
              </a:p>
              <a:p>
                <a:pPr lvl="1">
                  <a:buFont typeface="Wingdings" panose="05000000000000000000" pitchFamily="2" charset="2"/>
                  <a:buChar char="§"/>
                </a:pPr>
                <a:r>
                  <a:rPr lang="en-GB" sz="1800" dirty="0">
                    <a:latin typeface="Abadi Extra Light" panose="020B0204020104020204" pitchFamily="34" charset="0"/>
                  </a:rPr>
                  <a:t>Repeat until not converged</a:t>
                </a:r>
              </a:p>
              <a:p>
                <a:pPr lvl="1">
                  <a:buFont typeface="Wingdings" panose="05000000000000000000" pitchFamily="2" charset="2"/>
                  <a:buChar char="§"/>
                </a:pPr>
                <a:endParaRPr lang="en-GB" sz="1800" dirty="0">
                  <a:latin typeface="Abadi Extra Light" panose="020B0204020104020204" pitchFamily="34" charset="0"/>
                </a:endParaRPr>
              </a:p>
              <a:p>
                <a:pPr marL="0" indent="0">
                  <a:buNone/>
                </a:pPr>
                <a:endParaRPr lang="en-GB" sz="1800" dirty="0">
                  <a:latin typeface="Abadi Extra Light" panose="020B0204020104020204" pitchFamily="34" charset="0"/>
                </a:endParaRPr>
              </a:p>
              <a:p>
                <a:pPr marL="0" indent="0">
                  <a:buNone/>
                </a:pPr>
                <a:endParaRPr lang="en-GB" sz="1800" dirty="0">
                  <a:latin typeface="Abadi Extra Light" panose="020B0204020104020204" pitchFamily="34" charset="0"/>
                </a:endParaRPr>
              </a:p>
            </p:txBody>
          </p:sp>
        </mc:Choice>
        <mc:Fallback xmlns="">
          <p:sp>
            <p:nvSpPr>
              <p:cNvPr id="4" name="Content Placeholder 2">
                <a:extLst>
                  <a:ext uri="{FF2B5EF4-FFF2-40B4-BE49-F238E27FC236}">
                    <a16:creationId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265245" y="1130786"/>
                <a:ext cx="11740617" cy="5557532"/>
              </a:xfrm>
              <a:blipFill>
                <a:blip r:embed="rId3"/>
                <a:stretch>
                  <a:fillRect l="-432" t="-911"/>
                </a:stretch>
              </a:blipFill>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23329EE6-D8BF-4C3A-B4C3-A7C3811981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200" y="3919078"/>
            <a:ext cx="5181600" cy="8191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Speech Bubble: Rectangle 5">
                <a:extLst>
                  <a:ext uri="{FF2B5EF4-FFF2-40B4-BE49-F238E27FC236}">
                    <a16:creationId xmlns:a16="http://schemas.microsoft.com/office/drawing/2014/main" id="{873D7CD4-EAB0-461C-86F3-352A0B310C9D}"/>
                  </a:ext>
                </a:extLst>
              </p:cNvPr>
              <p:cNvSpPr/>
              <p:nvPr/>
            </p:nvSpPr>
            <p:spPr>
              <a:xfrm>
                <a:off x="1437660" y="4485898"/>
                <a:ext cx="1905483" cy="819150"/>
              </a:xfrm>
              <a:prstGeom prst="wedgeRectCallout">
                <a:avLst>
                  <a:gd name="adj1" fmla="val 65108"/>
                  <a:gd name="adj2" fmla="val 1984"/>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IN" sz="1600" b="0" i="1" smtClean="0">
                            <a:solidFill>
                              <a:schemeClr val="tx1"/>
                            </a:solidFill>
                            <a:latin typeface="Cambria Math" panose="02040503050406030204" pitchFamily="18" charset="0"/>
                            <a:ea typeface="Cambria Math" panose="02040503050406030204" pitchFamily="18" charset="0"/>
                          </a:rPr>
                        </m:ctrlPr>
                      </m:sSubPr>
                      <m:e>
                        <m:r>
                          <a:rPr lang="en-IN" sz="1600" i="1" smtClean="0">
                            <a:solidFill>
                              <a:schemeClr val="tx1"/>
                            </a:solidFill>
                            <a:latin typeface="Cambria Math" panose="02040503050406030204" pitchFamily="18" charset="0"/>
                            <a:ea typeface="Cambria Math" panose="02040503050406030204" pitchFamily="18" charset="0"/>
                          </a:rPr>
                          <m:t>𝒞</m:t>
                        </m:r>
                      </m:e>
                      <m:sub>
                        <m:r>
                          <a:rPr lang="en-IN" sz="1600" b="0" i="1" smtClean="0">
                            <a:solidFill>
                              <a:schemeClr val="tx1"/>
                            </a:solidFill>
                            <a:latin typeface="Cambria Math" panose="02040503050406030204" pitchFamily="18" charset="0"/>
                            <a:ea typeface="Cambria Math" panose="02040503050406030204" pitchFamily="18" charset="0"/>
                          </a:rPr>
                          <m:t>𝑘</m:t>
                        </m:r>
                      </m:sub>
                    </m:sSub>
                  </m:oMath>
                </a14:m>
                <a:r>
                  <a:rPr lang="en-IN" sz="1600" dirty="0">
                    <a:solidFill>
                      <a:schemeClr val="tx1"/>
                    </a:solidFill>
                    <a:latin typeface="Abadi Extra Light" panose="020B0204020104020204" pitchFamily="34" charset="0"/>
                  </a:rPr>
                  <a:t>: Set of </a:t>
                </a:r>
                <a:r>
                  <a:rPr lang="en-GB" sz="1600" dirty="0">
                    <a:solidFill>
                      <a:schemeClr val="tx1"/>
                    </a:solidFill>
                    <a:latin typeface="Abadi Extra Light" panose="020B0204020104020204" pitchFamily="34" charset="0"/>
                  </a:rPr>
                  <a:t>examples assigned to cluster </a:t>
                </a:r>
                <a14:m>
                  <m:oMath xmlns:m="http://schemas.openxmlformats.org/officeDocument/2006/math">
                    <m:r>
                      <a:rPr lang="en-GB" sz="1600" i="1" dirty="0" smtClean="0">
                        <a:solidFill>
                          <a:schemeClr val="tx1"/>
                        </a:solidFill>
                        <a:latin typeface="Cambria Math" panose="02040503050406030204" pitchFamily="18" charset="0"/>
                      </a:rPr>
                      <m:t>𝑘</m:t>
                    </m:r>
                  </m:oMath>
                </a14:m>
                <a:r>
                  <a:rPr lang="en-GB" sz="1600" dirty="0">
                    <a:solidFill>
                      <a:schemeClr val="tx1"/>
                    </a:solidFill>
                    <a:latin typeface="Abadi Extra Light" panose="020B0204020104020204" pitchFamily="34" charset="0"/>
                  </a:rPr>
                  <a:t> with </a:t>
                </a:r>
                <a:r>
                  <a:rPr lang="en-GB" sz="1600" dirty="0" err="1">
                    <a:solidFill>
                      <a:schemeClr val="tx1"/>
                    </a:solidFill>
                    <a:latin typeface="Abadi Extra Light" panose="020B0204020104020204" pitchFamily="34" charset="0"/>
                  </a:rPr>
                  <a:t>center</a:t>
                </a:r>
                <a:r>
                  <a:rPr lang="en-GB" sz="1600" dirty="0">
                    <a:solidFill>
                      <a:schemeClr val="tx1"/>
                    </a:solidFill>
                    <a:latin typeface="Abadi Extra Light" panose="020B0204020104020204" pitchFamily="34" charset="0"/>
                  </a:rPr>
                  <a:t> </a:t>
                </a:r>
                <a14:m>
                  <m:oMath xmlns:m="http://schemas.openxmlformats.org/officeDocument/2006/math">
                    <m:sSub>
                      <m:sSubPr>
                        <m:ctrlPr>
                          <a:rPr lang="en-IN" sz="1600" i="1" smtClean="0">
                            <a:solidFill>
                              <a:schemeClr val="tx1"/>
                            </a:solidFill>
                            <a:latin typeface="Cambria Math" panose="02040503050406030204" pitchFamily="18" charset="0"/>
                          </a:rPr>
                        </m:ctrlPr>
                      </m:sSubPr>
                      <m:e>
                        <m:r>
                          <a:rPr lang="en-IN" sz="1600" b="1" i="1">
                            <a:solidFill>
                              <a:schemeClr val="tx1"/>
                            </a:solidFill>
                            <a:latin typeface="Cambria Math" panose="02040503050406030204" pitchFamily="18" charset="0"/>
                          </a:rPr>
                          <m:t>𝝁</m:t>
                        </m:r>
                      </m:e>
                      <m:sub>
                        <m:r>
                          <a:rPr lang="en-IN" sz="1600" i="1">
                            <a:solidFill>
                              <a:schemeClr val="tx1"/>
                            </a:solidFill>
                            <a:latin typeface="Cambria Math" panose="02040503050406030204" pitchFamily="18" charset="0"/>
                          </a:rPr>
                          <m:t>𝑘</m:t>
                        </m:r>
                      </m:sub>
                    </m:sSub>
                  </m:oMath>
                </a14:m>
                <a:endParaRPr lang="en-IN" sz="1600" dirty="0">
                  <a:solidFill>
                    <a:schemeClr val="tx1"/>
                  </a:solidFill>
                  <a:latin typeface="Abadi Extra Light" panose="020B0204020104020204" pitchFamily="34" charset="0"/>
                </a:endParaRPr>
              </a:p>
            </p:txBody>
          </p:sp>
        </mc:Choice>
        <mc:Fallback xmlns="">
          <p:sp>
            <p:nvSpPr>
              <p:cNvPr id="6" name="Speech Bubble: Rectangle 5">
                <a:extLst>
                  <a:ext uri="{FF2B5EF4-FFF2-40B4-BE49-F238E27FC236}">
                    <a16:creationId xmlns:a16="http://schemas.microsoft.com/office/drawing/2014/main" id="{873D7CD4-EAB0-461C-86F3-352A0B310C9D}"/>
                  </a:ext>
                </a:extLst>
              </p:cNvPr>
              <p:cNvSpPr>
                <a:spLocks noRot="1" noChangeAspect="1" noMove="1" noResize="1" noEditPoints="1" noAdjustHandles="1" noChangeArrowheads="1" noChangeShapeType="1" noTextEdit="1"/>
              </p:cNvSpPr>
              <p:nvPr/>
            </p:nvSpPr>
            <p:spPr>
              <a:xfrm>
                <a:off x="1437660" y="4485898"/>
                <a:ext cx="1905483" cy="819150"/>
              </a:xfrm>
              <a:prstGeom prst="wedgeRectCallout">
                <a:avLst>
                  <a:gd name="adj1" fmla="val 65108"/>
                  <a:gd name="adj2" fmla="val 1984"/>
                </a:avLst>
              </a:prstGeom>
              <a:blipFill>
                <a:blip r:embed="rId5"/>
                <a:stretch>
                  <a:fillRect l="-1130" t="-1493" b="-8955"/>
                </a:stretch>
              </a:blipFill>
              <a:ln w="19050">
                <a:solidFill>
                  <a:schemeClr val="accent2"/>
                </a:solidFill>
              </a:ln>
            </p:spPr>
            <p:txBody>
              <a:bodyPr/>
              <a:lstStyle/>
              <a:p>
                <a:r>
                  <a:rPr lang="en-US">
                    <a:noFill/>
                  </a:rPr>
                  <a:t> </a:t>
                </a:r>
              </a:p>
            </p:txBody>
          </p:sp>
        </mc:Fallback>
      </mc:AlternateContent>
      <p:pic>
        <p:nvPicPr>
          <p:cNvPr id="6148" name="Picture 4">
            <a:extLst>
              <a:ext uri="{FF2B5EF4-FFF2-40B4-BE49-F238E27FC236}">
                <a16:creationId xmlns:a16="http://schemas.microsoft.com/office/drawing/2014/main" id="{B0A16329-B9E8-4F68-9CBB-930AE9CC2A1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9604" y="5305048"/>
            <a:ext cx="3124026" cy="844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DFB53D-3FC0-481D-944E-C4E0BA796850}"/>
              </a:ext>
            </a:extLst>
          </p:cNvPr>
          <p:cNvPicPr>
            <a:picLocks noChangeAspect="1"/>
          </p:cNvPicPr>
          <p:nvPr/>
        </p:nvPicPr>
        <p:blipFill>
          <a:blip r:embed="rId7" cstate="print"/>
          <a:stretch>
            <a:fillRect/>
          </a:stretch>
        </p:blipFill>
        <p:spPr>
          <a:xfrm>
            <a:off x="11119998" y="5442387"/>
            <a:ext cx="1010687" cy="965223"/>
          </a:xfrm>
          <a:prstGeom prst="rect">
            <a:avLst/>
          </a:prstGeom>
        </p:spPr>
      </p:pic>
      <p:sp>
        <p:nvSpPr>
          <p:cNvPr id="9" name="Speech Bubble: Rectangle 8">
            <a:extLst>
              <a:ext uri="{FF2B5EF4-FFF2-40B4-BE49-F238E27FC236}">
                <a16:creationId xmlns:a16="http://schemas.microsoft.com/office/drawing/2014/main" id="{5EF71C03-D6F4-415F-8CBD-464775F3FDDF}"/>
              </a:ext>
            </a:extLst>
          </p:cNvPr>
          <p:cNvSpPr/>
          <p:nvPr/>
        </p:nvSpPr>
        <p:spPr>
          <a:xfrm>
            <a:off x="7347744" y="5243133"/>
            <a:ext cx="3772254" cy="1333836"/>
          </a:xfrm>
          <a:prstGeom prst="wedgeRectCallout">
            <a:avLst>
              <a:gd name="adj1" fmla="val 55810"/>
              <a:gd name="adj2" fmla="val -4211"/>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Abadi Extra Light" panose="020B0204020104020204" pitchFamily="34" charset="0"/>
              </a:rPr>
              <a:t>Some ways to declare convergence if between two successive iterations:</a:t>
            </a:r>
          </a:p>
          <a:p>
            <a:pPr marL="285750" indent="-285750">
              <a:buFontTx/>
              <a:buChar char="-"/>
            </a:pPr>
            <a:r>
              <a:rPr lang="en-IN" sz="1400" dirty="0">
                <a:solidFill>
                  <a:schemeClr val="tx1"/>
                </a:solidFill>
                <a:latin typeface="Abadi Extra Light" panose="020B0204020104020204" pitchFamily="34" charset="0"/>
              </a:rPr>
              <a:t>Cluster means don’t change</a:t>
            </a:r>
          </a:p>
          <a:p>
            <a:pPr marL="285750" indent="-285750">
              <a:buFontTx/>
              <a:buChar char="-"/>
            </a:pPr>
            <a:r>
              <a:rPr lang="en-IN" sz="1400" dirty="0">
                <a:solidFill>
                  <a:schemeClr val="tx1"/>
                </a:solidFill>
                <a:latin typeface="Abadi Extra Light" panose="020B0204020104020204" pitchFamily="34" charset="0"/>
              </a:rPr>
              <a:t>Cluster assignments don’t change</a:t>
            </a:r>
          </a:p>
          <a:p>
            <a:pPr marL="285750" indent="-285750">
              <a:buFontTx/>
              <a:buChar char="-"/>
            </a:pPr>
            <a:r>
              <a:rPr lang="en-IN" sz="1400" dirty="0">
                <a:solidFill>
                  <a:schemeClr val="tx1"/>
                </a:solidFill>
                <a:latin typeface="Abadi Extra Light" panose="020B0204020104020204" pitchFamily="34" charset="0"/>
              </a:rPr>
              <a:t>Clustering “loss” doesn’t change by much</a:t>
            </a:r>
          </a:p>
        </p:txBody>
      </p:sp>
    </p:spTree>
    <p:custDataLst>
      <p:tags r:id="rId1"/>
    </p:custDataLst>
    <p:extLst>
      <p:ext uri="{BB962C8B-B14F-4D97-AF65-F5344CB8AC3E}">
        <p14:creationId xmlns:p14="http://schemas.microsoft.com/office/powerpoint/2010/main" val="4003228763"/>
      </p:ext>
    </p:extLst>
  </p:cSld>
  <p:clrMapOvr>
    <a:masterClrMapping/>
  </p:clrMapOvr>
  <mc:AlternateContent xmlns:mc="http://schemas.openxmlformats.org/markup-compatibility/2006" xmlns:p14="http://schemas.microsoft.com/office/powerpoint/2010/main">
    <mc:Choice Requires="p14">
      <p:transition spd="slow" p14:dur="2000" advTm="368674"/>
    </mc:Choice>
    <mc:Fallback xmlns="">
      <p:transition spd="slow" advTm="3686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146"/>
                                        </p:tgtEl>
                                        <p:attrNameLst>
                                          <p:attrName>style.visibility</p:attrName>
                                        </p:attrNameLst>
                                      </p:cBhvr>
                                      <p:to>
                                        <p:strVal val="visible"/>
                                      </p:to>
                                    </p:set>
                                    <p:animEffect transition="in" filter="wipe(down)">
                                      <p:cBhvr>
                                        <p:cTn id="37" dur="500"/>
                                        <p:tgtEl>
                                          <p:spTgt spid="61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wipe(down)">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6148"/>
                                        </p:tgtEl>
                                        <p:attrNameLst>
                                          <p:attrName>style.visibility</p:attrName>
                                        </p:attrNameLst>
                                      </p:cBhvr>
                                      <p:to>
                                        <p:strVal val="visible"/>
                                      </p:to>
                                    </p:set>
                                    <p:animEffect transition="in" filter="wipe(down)">
                                      <p:cBhvr>
                                        <p:cTn id="52" dur="500"/>
                                        <p:tgtEl>
                                          <p:spTgt spid="61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
                                            <p:txEl>
                                              <p:pRg st="12" end="12"/>
                                            </p:txEl>
                                          </p:spTgt>
                                        </p:tgtEl>
                                        <p:attrNameLst>
                                          <p:attrName>style.visibility</p:attrName>
                                        </p:attrNameLst>
                                      </p:cBhvr>
                                      <p:to>
                                        <p:strVal val="visible"/>
                                      </p:to>
                                    </p:set>
                                    <p:animEffect transition="in" filter="wipe(down)">
                                      <p:cBhvr>
                                        <p:cTn id="57" dur="500"/>
                                        <p:tgtEl>
                                          <p:spTgt spid="4">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down)">
                                      <p:cBhvr>
                                        <p:cTn id="62" dur="500"/>
                                        <p:tgtEl>
                                          <p:spTgt spid="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K-means: An Illustration</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14</a:t>
            </a:fld>
            <a:endParaRPr lang="en-IN" sz="2800" dirty="0">
              <a:solidFill>
                <a:schemeClr val="accent2">
                  <a:lumMod val="40000"/>
                  <a:lumOff val="60000"/>
                </a:schemeClr>
              </a:solidFill>
            </a:endParaRPr>
          </a:p>
        </p:txBody>
      </p:sp>
      <p:pic>
        <p:nvPicPr>
          <p:cNvPr id="1026" name="Picture 2" descr="k-means clustering and its real use-case">
            <a:extLst>
              <a:ext uri="{FF2B5EF4-FFF2-40B4-BE49-F238E27FC236}">
                <a16:creationId xmlns:a16="http://schemas.microsoft.com/office/drawing/2014/main" id="{82432601-AD9E-B958-1165-0CB6C6F51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269" y="966951"/>
            <a:ext cx="6565462" cy="4924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0081653"/>
      </p:ext>
    </p:extLst>
  </p:cSld>
  <p:clrMapOvr>
    <a:masterClrMapping/>
  </p:clrMapOvr>
  <mc:AlternateContent xmlns:mc="http://schemas.openxmlformats.org/markup-compatibility/2006" xmlns:p14="http://schemas.microsoft.com/office/powerpoint/2010/main">
    <mc:Choice Requires="p14">
      <p:transition spd="slow" p14:dur="2000" advTm="136453"/>
    </mc:Choice>
    <mc:Fallback xmlns="">
      <p:transition spd="slow" advTm="13645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GB" dirty="0">
                <a:solidFill>
                  <a:schemeClr val="accent2">
                    <a:lumMod val="75000"/>
                  </a:schemeClr>
                </a:solidFill>
              </a:rPr>
              <a:t>What Loss Function is </a:t>
            </a:r>
            <a:r>
              <a:rPr lang="en-GB" i="1" dirty="0">
                <a:solidFill>
                  <a:schemeClr val="accent2">
                    <a:lumMod val="75000"/>
                  </a:schemeClr>
                </a:solidFill>
              </a:rPr>
              <a:t>K</a:t>
            </a:r>
            <a:r>
              <a:rPr lang="en-GB" dirty="0">
                <a:solidFill>
                  <a:schemeClr val="accent2">
                    <a:lumMod val="75000"/>
                  </a:schemeClr>
                </a:solidFill>
              </a:rPr>
              <a:t>-means Optimizing?</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15</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IN" dirty="0">
                    <a:latin typeface="Abadi Extra Light" panose="020B0204020104020204" pitchFamily="34" charset="0"/>
                  </a:rPr>
                  <a:t>Let</a:t>
                </a:r>
                <a:r>
                  <a:rPr lang="en-IN" sz="2600" dirty="0">
                    <a:latin typeface="Abadi Extra Light" panose="020B0204020104020204" pitchFamily="34" charset="0"/>
                  </a:rPr>
                  <a:t> </a:t>
                </a:r>
                <a14:m>
                  <m:oMath xmlns:m="http://schemas.openxmlformats.org/officeDocument/2006/math">
                    <m:sSub>
                      <m:sSubPr>
                        <m:ctrlPr>
                          <a:rPr lang="en-IN" i="1">
                            <a:solidFill>
                              <a:prstClr val="black"/>
                            </a:solidFill>
                            <a:latin typeface="Cambria Math" panose="02040503050406030204" pitchFamily="18" charset="0"/>
                          </a:rPr>
                        </m:ctrlPr>
                      </m:sSubPr>
                      <m:e>
                        <m:r>
                          <a:rPr lang="en-IN" b="1" i="1">
                            <a:solidFill>
                              <a:prstClr val="black"/>
                            </a:solidFill>
                            <a:latin typeface="Cambria Math" panose="02040503050406030204" pitchFamily="18" charset="0"/>
                          </a:rPr>
                          <m:t>𝝁</m:t>
                        </m:r>
                      </m:e>
                      <m:sub>
                        <m:r>
                          <a:rPr lang="en-IN" i="1">
                            <a:solidFill>
                              <a:prstClr val="black"/>
                            </a:solidFill>
                            <a:latin typeface="Cambria Math" panose="02040503050406030204" pitchFamily="18" charset="0"/>
                          </a:rPr>
                          <m:t>1</m:t>
                        </m:r>
                      </m:sub>
                    </m:sSub>
                    <m:r>
                      <a:rPr lang="en-IN" i="1">
                        <a:solidFill>
                          <a:prstClr val="black"/>
                        </a:solidFill>
                        <a:latin typeface="Cambria Math" panose="02040503050406030204" pitchFamily="18" charset="0"/>
                      </a:rPr>
                      <m:t>,</m:t>
                    </m:r>
                    <m:sSub>
                      <m:sSubPr>
                        <m:ctrlPr>
                          <a:rPr lang="en-IN" i="1">
                            <a:solidFill>
                              <a:prstClr val="black"/>
                            </a:solidFill>
                            <a:latin typeface="Cambria Math" panose="02040503050406030204" pitchFamily="18" charset="0"/>
                          </a:rPr>
                        </m:ctrlPr>
                      </m:sSubPr>
                      <m:e>
                        <m:r>
                          <a:rPr lang="en-IN" b="1" i="1">
                            <a:solidFill>
                              <a:prstClr val="black"/>
                            </a:solidFill>
                            <a:latin typeface="Cambria Math" panose="02040503050406030204" pitchFamily="18" charset="0"/>
                          </a:rPr>
                          <m:t>𝝁</m:t>
                        </m:r>
                      </m:e>
                      <m:sub>
                        <m:r>
                          <a:rPr lang="en-IN" i="1">
                            <a:solidFill>
                              <a:prstClr val="black"/>
                            </a:solidFill>
                            <a:latin typeface="Cambria Math" panose="02040503050406030204" pitchFamily="18" charset="0"/>
                          </a:rPr>
                          <m:t>2</m:t>
                        </m:r>
                      </m:sub>
                    </m:sSub>
                    <m:r>
                      <a:rPr lang="en-IN" i="1">
                        <a:solidFill>
                          <a:prstClr val="black"/>
                        </a:solidFill>
                        <a:latin typeface="Cambria Math" panose="02040503050406030204" pitchFamily="18" charset="0"/>
                      </a:rPr>
                      <m:t>,…, </m:t>
                    </m:r>
                    <m:sSub>
                      <m:sSubPr>
                        <m:ctrlPr>
                          <a:rPr lang="en-IN" i="1">
                            <a:solidFill>
                              <a:prstClr val="black"/>
                            </a:solidFill>
                            <a:latin typeface="Cambria Math" panose="02040503050406030204" pitchFamily="18" charset="0"/>
                          </a:rPr>
                        </m:ctrlPr>
                      </m:sSubPr>
                      <m:e>
                        <m:r>
                          <a:rPr lang="en-IN" b="1" i="1">
                            <a:solidFill>
                              <a:prstClr val="black"/>
                            </a:solidFill>
                            <a:latin typeface="Cambria Math" panose="02040503050406030204" pitchFamily="18" charset="0"/>
                          </a:rPr>
                          <m:t>𝝁</m:t>
                        </m:r>
                      </m:e>
                      <m:sub>
                        <m:r>
                          <a:rPr lang="en-IN" i="1">
                            <a:solidFill>
                              <a:prstClr val="black"/>
                            </a:solidFill>
                            <a:latin typeface="Cambria Math" panose="02040503050406030204" pitchFamily="18" charset="0"/>
                          </a:rPr>
                          <m:t>𝐾</m:t>
                        </m:r>
                      </m:sub>
                    </m:sSub>
                  </m:oMath>
                </a14:m>
                <a:r>
                  <a:rPr lang="en-IN" sz="800" dirty="0">
                    <a:latin typeface="Cambria Math" panose="02040503050406030204" pitchFamily="18" charset="0"/>
                  </a:rPr>
                  <a:t>  </a:t>
                </a:r>
                <a:r>
                  <a:rPr lang="en-IN" dirty="0">
                    <a:latin typeface="Abadi Extra Light" panose="020B0204020104020204" pitchFamily="34" charset="0"/>
                  </a:rPr>
                  <a:t>be the K cluster centroids/means </a:t>
                </a:r>
              </a:p>
              <a:p>
                <a:pPr>
                  <a:buFont typeface="Wingdings" panose="05000000000000000000" pitchFamily="2" charset="2"/>
                  <a:buChar char="§"/>
                </a:pPr>
                <a:r>
                  <a:rPr lang="en-GB" dirty="0">
                    <a:latin typeface="Abadi Extra Light" panose="020B0204020104020204" pitchFamily="34" charset="0"/>
                  </a:rPr>
                  <a:t>Let</a:t>
                </a:r>
                <a:r>
                  <a:rPr lang="en-GB" dirty="0">
                    <a:latin typeface="Cambria Math" panose="02040503050406030204" pitchFamily="18" charset="0"/>
                  </a:rPr>
                  <a:t> </a:t>
                </a:r>
                <a14:m>
                  <m:oMath xmlns:m="http://schemas.openxmlformats.org/officeDocument/2006/math">
                    <m:sSub>
                      <m:sSubPr>
                        <m:ctrlPr>
                          <a:rPr lang="en-IN" b="0" i="1" dirty="0" smtClean="0">
                            <a:latin typeface="Cambria Math" panose="02040503050406030204" pitchFamily="18" charset="0"/>
                          </a:rPr>
                        </m:ctrlPr>
                      </m:sSubPr>
                      <m:e>
                        <m:r>
                          <a:rPr lang="en-GB" i="1" dirty="0" smtClean="0">
                            <a:latin typeface="Cambria Math" panose="02040503050406030204" pitchFamily="18" charset="0"/>
                          </a:rPr>
                          <m:t>𝑧</m:t>
                        </m:r>
                      </m:e>
                      <m:sub>
                        <m:r>
                          <a:rPr lang="en-GB" i="1" dirty="0">
                            <a:latin typeface="Cambria Math" panose="02040503050406030204" pitchFamily="18" charset="0"/>
                          </a:rPr>
                          <m:t>𝑛𝑘</m:t>
                        </m:r>
                      </m:sub>
                    </m:sSub>
                  </m:oMath>
                </a14:m>
                <a:r>
                  <a:rPr lang="en-GB" dirty="0">
                    <a:latin typeface="Cambria Math" panose="02040503050406030204" pitchFamily="18" charset="0"/>
                  </a:rPr>
                  <a:t> ∈ {0, 1} </a:t>
                </a:r>
                <a:r>
                  <a:rPr lang="en-GB" dirty="0">
                    <a:latin typeface="Abadi Extra Light" panose="020B0204020104020204" pitchFamily="34" charset="0"/>
                  </a:rPr>
                  <a:t>be </a:t>
                </a:r>
                <a:r>
                  <a:rPr lang="en-GB" dirty="0" err="1">
                    <a:latin typeface="Abadi Extra Light" panose="020B0204020104020204" pitchFamily="34" charset="0"/>
                  </a:rPr>
                  <a:t>s.t.</a:t>
                </a:r>
                <a:r>
                  <a:rPr lang="en-GB" dirty="0">
                    <a:latin typeface="Abadi Extra Light" panose="020B0204020104020204" pitchFamily="34" charset="0"/>
                  </a:rPr>
                  <a:t> </a:t>
                </a:r>
                <a14:m>
                  <m:oMath xmlns:m="http://schemas.openxmlformats.org/officeDocument/2006/math">
                    <m:sSub>
                      <m:sSubPr>
                        <m:ctrlPr>
                          <a:rPr lang="en-IN" i="1" dirty="0">
                            <a:latin typeface="Cambria Math" panose="02040503050406030204" pitchFamily="18" charset="0"/>
                          </a:rPr>
                        </m:ctrlPr>
                      </m:sSubPr>
                      <m:e>
                        <m:r>
                          <a:rPr lang="en-GB" i="1" dirty="0">
                            <a:latin typeface="Cambria Math" panose="02040503050406030204" pitchFamily="18" charset="0"/>
                          </a:rPr>
                          <m:t>𝑧</m:t>
                        </m:r>
                      </m:e>
                      <m:sub>
                        <m:r>
                          <a:rPr lang="en-GB" i="1" dirty="0">
                            <a:latin typeface="Cambria Math" panose="02040503050406030204" pitchFamily="18" charset="0"/>
                          </a:rPr>
                          <m:t>𝑛𝑘</m:t>
                        </m:r>
                      </m:sub>
                    </m:sSub>
                  </m:oMath>
                </a14:m>
                <a:r>
                  <a:rPr lang="en-GB" dirty="0">
                    <a:latin typeface="Abadi Extra Light" panose="020B0204020104020204" pitchFamily="34" charset="0"/>
                  </a:rPr>
                  <a:t> = 1 if </a:t>
                </a:r>
                <a14:m>
                  <m:oMath xmlns:m="http://schemas.openxmlformats.org/officeDocument/2006/math">
                    <m:sSub>
                      <m:sSubPr>
                        <m:ctrlPr>
                          <a:rPr lang="en-IN" b="0" i="1" dirty="0" smtClean="0">
                            <a:latin typeface="Cambria Math" panose="02040503050406030204" pitchFamily="18" charset="0"/>
                          </a:rPr>
                        </m:ctrlPr>
                      </m:sSubPr>
                      <m:e>
                        <m:r>
                          <a:rPr lang="en-GB" b="1" i="1" dirty="0" smtClean="0">
                            <a:latin typeface="Cambria Math" panose="02040503050406030204" pitchFamily="18" charset="0"/>
                          </a:rPr>
                          <m:t>𝒙</m:t>
                        </m:r>
                      </m:e>
                      <m:sub>
                        <m:r>
                          <a:rPr lang="en-GB" i="1" dirty="0" smtClean="0">
                            <a:latin typeface="Cambria Math" panose="02040503050406030204" pitchFamily="18" charset="0"/>
                          </a:rPr>
                          <m:t>𝑛</m:t>
                        </m:r>
                      </m:sub>
                    </m:sSub>
                  </m:oMath>
                </a14:m>
                <a:r>
                  <a:rPr lang="en-GB" dirty="0">
                    <a:latin typeface="Abadi Extra Light" panose="020B0204020104020204" pitchFamily="34" charset="0"/>
                  </a:rPr>
                  <a:t> belongs to cluster </a:t>
                </a:r>
                <a14:m>
                  <m:oMath xmlns:m="http://schemas.openxmlformats.org/officeDocument/2006/math">
                    <m:r>
                      <a:rPr lang="en-GB" i="1" dirty="0" smtClean="0">
                        <a:latin typeface="Cambria Math" panose="02040503050406030204" pitchFamily="18" charset="0"/>
                      </a:rPr>
                      <m:t>𝑘</m:t>
                    </m:r>
                  </m:oMath>
                </a14:m>
                <a:r>
                  <a:rPr lang="en-GB" dirty="0">
                    <a:latin typeface="Abadi Extra Light" panose="020B0204020104020204" pitchFamily="34" charset="0"/>
                  </a:rPr>
                  <a:t>, and 0 otherwise</a:t>
                </a:r>
              </a:p>
              <a:p>
                <a:pPr>
                  <a:buFont typeface="Wingdings" panose="05000000000000000000" pitchFamily="2" charset="2"/>
                  <a:buChar char="§"/>
                </a:pPr>
                <a:r>
                  <a:rPr lang="en-GB" dirty="0">
                    <a:latin typeface="Abadi Extra Light" panose="020B0204020104020204" pitchFamily="34" charset="0"/>
                  </a:rPr>
                  <a:t>Define the distortion or “loss” for the cluster assignment of </a:t>
                </a:r>
                <a14:m>
                  <m:oMath xmlns:m="http://schemas.openxmlformats.org/officeDocument/2006/math">
                    <m:sSub>
                      <m:sSubPr>
                        <m:ctrlPr>
                          <a:rPr lang="en-IN" i="1" dirty="0">
                            <a:latin typeface="Cambria Math" panose="02040503050406030204" pitchFamily="18" charset="0"/>
                          </a:rPr>
                        </m:ctrlPr>
                      </m:sSubPr>
                      <m:e>
                        <m:r>
                          <a:rPr lang="en-GB" b="1" i="1" dirty="0">
                            <a:latin typeface="Cambria Math" panose="02040503050406030204" pitchFamily="18" charset="0"/>
                          </a:rPr>
                          <m:t>𝒙</m:t>
                        </m:r>
                      </m:e>
                      <m:sub>
                        <m:r>
                          <a:rPr lang="en-GB" i="1" dirty="0">
                            <a:latin typeface="Cambria Math" panose="02040503050406030204" pitchFamily="18" charset="0"/>
                          </a:rPr>
                          <m:t>𝑛</m:t>
                        </m:r>
                      </m:sub>
                    </m:sSub>
                  </m:oMath>
                </a14:m>
                <a:r>
                  <a:rPr lang="en-GB" dirty="0">
                    <a:latin typeface="Abadi Extra Light" panose="020B0204020104020204" pitchFamily="34" charset="0"/>
                  </a:rPr>
                  <a:t> </a:t>
                </a:r>
                <a:endParaRPr lang="en-IN" dirty="0">
                  <a:latin typeface="Abadi Extra Light" panose="020B0204020104020204" pitchFamily="34" charset="0"/>
                </a:endParaRPr>
              </a:p>
              <a:p>
                <a:pPr marL="0" indent="0">
                  <a:buNone/>
                </a:pPr>
                <a:r>
                  <a:rPr lang="en-IN" dirty="0"/>
                  <a:t>           </a:t>
                </a: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Total distortion over all points defines the </a:t>
                </a:r>
                <a14:m>
                  <m:oMath xmlns:m="http://schemas.openxmlformats.org/officeDocument/2006/math">
                    <m:r>
                      <a:rPr lang="en-GB" sz="2600" i="1" dirty="0" smtClean="0">
                        <a:latin typeface="Cambria Math" panose="02040503050406030204" pitchFamily="18" charset="0"/>
                      </a:rPr>
                      <m:t>𝐾</m:t>
                    </m:r>
                  </m:oMath>
                </a14:m>
                <a:r>
                  <a:rPr lang="en-GB" sz="2600" dirty="0">
                    <a:latin typeface="Abadi Extra Light" panose="020B0204020104020204" pitchFamily="34" charset="0"/>
                  </a:rPr>
                  <a:t>-means “loss function”</a:t>
                </a: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The </a:t>
                </a:r>
                <a14:m>
                  <m:oMath xmlns:m="http://schemas.openxmlformats.org/officeDocument/2006/math">
                    <m:r>
                      <a:rPr lang="en-GB" sz="2600" b="0" i="1" dirty="0" smtClean="0">
                        <a:solidFill>
                          <a:srgbClr val="0000FF"/>
                        </a:solidFill>
                        <a:latin typeface="Cambria Math" panose="02040503050406030204" pitchFamily="18" charset="0"/>
                      </a:rPr>
                      <m:t>𝐾</m:t>
                    </m:r>
                  </m:oMath>
                </a14:m>
                <a:r>
                  <a:rPr lang="en-GB" sz="2600" dirty="0">
                    <a:solidFill>
                      <a:srgbClr val="0000FF"/>
                    </a:solidFill>
                    <a:latin typeface="Abadi Extra Light" panose="020B0204020104020204" pitchFamily="34" charset="0"/>
                  </a:rPr>
                  <a:t>-means </a:t>
                </a:r>
                <a:r>
                  <a:rPr lang="en-GB" sz="2600" u="sng" dirty="0">
                    <a:solidFill>
                      <a:srgbClr val="0000FF"/>
                    </a:solidFill>
                    <a:latin typeface="Abadi Extra Light" panose="020B0204020104020204" pitchFamily="34" charset="0"/>
                  </a:rPr>
                  <a:t>problem</a:t>
                </a:r>
                <a:r>
                  <a:rPr lang="en-GB" sz="2600" dirty="0">
                    <a:solidFill>
                      <a:srgbClr val="0000FF"/>
                    </a:solidFill>
                    <a:latin typeface="Abadi Extra Light" panose="020B0204020104020204" pitchFamily="34" charset="0"/>
                  </a:rPr>
                  <a:t> </a:t>
                </a:r>
                <a:r>
                  <a:rPr lang="en-GB" sz="2600" dirty="0">
                    <a:latin typeface="Abadi Extra Light" panose="020B0204020104020204" pitchFamily="34" charset="0"/>
                  </a:rPr>
                  <a:t>is to minimize this objective </a:t>
                </a:r>
                <a:r>
                  <a:rPr lang="en-GB" sz="2600" dirty="0" err="1">
                    <a:latin typeface="Abadi Extra Light" panose="020B0204020104020204" pitchFamily="34" charset="0"/>
                  </a:rPr>
                  <a:t>w.r.t.</a:t>
                </a:r>
                <a:r>
                  <a:rPr lang="en-GB" sz="2600" dirty="0">
                    <a:latin typeface="Abadi Extra Light" panose="020B0204020104020204" pitchFamily="34" charset="0"/>
                  </a:rPr>
                  <a:t> </a:t>
                </a:r>
                <a14:m>
                  <m:oMath xmlns:m="http://schemas.openxmlformats.org/officeDocument/2006/math">
                    <m:r>
                      <a:rPr lang="en-GB" sz="2600" b="1" i="1" dirty="0" smtClean="0">
                        <a:latin typeface="Cambria Math" panose="02040503050406030204" pitchFamily="18" charset="0"/>
                      </a:rPr>
                      <m:t>µ</m:t>
                    </m:r>
                  </m:oMath>
                </a14:m>
                <a:r>
                  <a:rPr lang="en-GB" sz="2600" dirty="0">
                    <a:latin typeface="Abadi Extra Light" panose="020B0204020104020204" pitchFamily="34" charset="0"/>
                  </a:rPr>
                  <a:t> and </a:t>
                </a:r>
                <a14:m>
                  <m:oMath xmlns:m="http://schemas.openxmlformats.org/officeDocument/2006/math">
                    <m:r>
                      <a:rPr lang="en-GB" sz="2600" b="1" i="1" dirty="0" smtClean="0">
                        <a:latin typeface="Cambria Math" panose="02040503050406030204" pitchFamily="18" charset="0"/>
                      </a:rPr>
                      <m:t>𝒁</m:t>
                    </m:r>
                  </m:oMath>
                </a14:m>
                <a:endParaRPr lang="en-GB" sz="2600" b="1" dirty="0">
                  <a:latin typeface="Abadi Extra Light" panose="020B0204020104020204" pitchFamily="34" charset="0"/>
                </a:endParaRPr>
              </a:p>
              <a:p>
                <a:pPr lvl="1">
                  <a:buFont typeface="Wingdings" panose="05000000000000000000" pitchFamily="2" charset="2"/>
                  <a:buChar char="§"/>
                </a:pPr>
                <a:r>
                  <a:rPr lang="en-GB" sz="2200" dirty="0">
                    <a:latin typeface="Abadi Extra Light" panose="020B0204020104020204" pitchFamily="34" charset="0"/>
                  </a:rPr>
                  <a:t>Alternating optimization on this loss would give the </a:t>
                </a:r>
                <a:r>
                  <a:rPr lang="en-GB" sz="2200" dirty="0">
                    <a:solidFill>
                      <a:srgbClr val="A21C8C"/>
                    </a:solidFill>
                    <a:latin typeface="Abadi Extra Light" panose="020B0204020104020204" pitchFamily="34" charset="0"/>
                  </a:rPr>
                  <a:t>K-means (Lloyd’s) </a:t>
                </a:r>
                <a:r>
                  <a:rPr lang="en-GB" sz="2200" u="sng" dirty="0">
                    <a:solidFill>
                      <a:srgbClr val="A21C8C"/>
                    </a:solidFill>
                    <a:latin typeface="Abadi Extra Light" panose="020B0204020104020204" pitchFamily="34" charset="0"/>
                  </a:rPr>
                  <a:t>algorithm</a:t>
                </a:r>
                <a:r>
                  <a:rPr lang="en-GB" sz="2200" dirty="0">
                    <a:solidFill>
                      <a:srgbClr val="A21C8C"/>
                    </a:solidFill>
                    <a:latin typeface="Abadi Extra Light" panose="020B0204020104020204" pitchFamily="34" charset="0"/>
                  </a:rPr>
                  <a:t> </a:t>
                </a:r>
                <a:r>
                  <a:rPr lang="en-GB" sz="2200" dirty="0">
                    <a:latin typeface="Abadi Extra Light" panose="020B0204020104020204" pitchFamily="34" charset="0"/>
                  </a:rPr>
                  <a:t>we saw earlier!</a:t>
                </a:r>
              </a:p>
              <a:p>
                <a:pPr marL="0" indent="0">
                  <a:buNone/>
                </a:pPr>
                <a:endParaRPr lang="en-GB" sz="2600" dirty="0">
                  <a:latin typeface="Abadi Extra Light" panose="020B0204020104020204" pitchFamily="34" charset="0"/>
                </a:endParaRPr>
              </a:p>
              <a:p>
                <a:pPr marL="0" indent="0">
                  <a:buNone/>
                </a:pPr>
                <a:endParaRPr lang="en-GB" sz="800" dirty="0">
                  <a:latin typeface="Abadi Extra Light" panose="020B0204020104020204" pitchFamily="34" charset="0"/>
                </a:endParaRPr>
              </a:p>
            </p:txBody>
          </p:sp>
        </mc:Choice>
        <mc:Fallback xmlns="">
          <p:sp>
            <p:nvSpPr>
              <p:cNvPr id="4" name="Content Placeholder 2">
                <a:extLst>
                  <a:ext uri="{FF2B5EF4-FFF2-40B4-BE49-F238E27FC236}">
                    <a16:creationId xmlns:a14="http://schemas.microsoft.com/office/drawing/2010/main" xmlns=""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265245" y="1130786"/>
                <a:ext cx="11740617" cy="5557532"/>
              </a:xfrm>
              <a:blipFill>
                <a:blip r:embed="rId3" cstate="print"/>
                <a:stretch>
                  <a:fillRect l="-935" t="-1864"/>
                </a:stretch>
              </a:blipFill>
            </p:spPr>
            <p:txBody>
              <a:bodyPr/>
              <a:lstStyle/>
              <a:p>
                <a:r>
                  <a:rPr lang="en-IN">
                    <a:noFill/>
                  </a:rPr>
                  <a:t> </a:t>
                </a:r>
              </a:p>
            </p:txBody>
          </p:sp>
        </mc:Fallback>
      </mc:AlternateContent>
      <p:pic>
        <p:nvPicPr>
          <p:cNvPr id="9218" name="Picture 2">
            <a:extLst>
              <a:ext uri="{FF2B5EF4-FFF2-40B4-BE49-F238E27FC236}">
                <a16:creationId xmlns:a16="http://schemas.microsoft.com/office/drawing/2014/main" id="{2B7ABAF9-C84C-4F59-8C7C-A66F8E7FA0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5966" y="2608035"/>
            <a:ext cx="479107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E50A4BE-B0AE-44E7-87D2-888E863FC7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037" y="4168501"/>
            <a:ext cx="4639167" cy="104727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84CF2A48-2C60-4521-8C79-C0F271CC9C1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9179" y="4341753"/>
            <a:ext cx="2774023" cy="9648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Speech Bubble: Rectangle 17">
                <a:extLst>
                  <a:ext uri="{FF2B5EF4-FFF2-40B4-BE49-F238E27FC236}">
                    <a16:creationId xmlns:a16="http://schemas.microsoft.com/office/drawing/2014/main" id="{B501D098-D71B-4E79-BBEF-FB3D14073D5F}"/>
                  </a:ext>
                </a:extLst>
              </p:cNvPr>
              <p:cNvSpPr/>
              <p:nvPr/>
            </p:nvSpPr>
            <p:spPr>
              <a:xfrm>
                <a:off x="9249012" y="820030"/>
                <a:ext cx="2525209" cy="819150"/>
              </a:xfrm>
              <a:prstGeom prst="wedgeRectCallout">
                <a:avLst>
                  <a:gd name="adj1" fmla="val -83308"/>
                  <a:gd name="adj2" fmla="val 50318"/>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GB" sz="1600" i="1" dirty="0" smtClean="0">
                            <a:solidFill>
                              <a:schemeClr val="tx1"/>
                            </a:solidFill>
                            <a:latin typeface="Cambria Math" panose="02040503050406030204" pitchFamily="18" charset="0"/>
                          </a:rPr>
                        </m:ctrlPr>
                      </m:sSubPr>
                      <m:e>
                        <m:r>
                          <a:rPr lang="en-GB" sz="1600" b="1" i="1" dirty="0">
                            <a:solidFill>
                              <a:schemeClr val="tx1"/>
                            </a:solidFill>
                            <a:latin typeface="Cambria Math" panose="02040503050406030204" pitchFamily="18" charset="0"/>
                          </a:rPr>
                          <m:t>𝒛</m:t>
                        </m:r>
                      </m:e>
                      <m:sub>
                        <m:r>
                          <a:rPr lang="en-GB" sz="1600" i="1" dirty="0">
                            <a:solidFill>
                              <a:schemeClr val="tx1"/>
                            </a:solidFill>
                            <a:latin typeface="Cambria Math" panose="02040503050406030204" pitchFamily="18" charset="0"/>
                          </a:rPr>
                          <m:t>𝑛</m:t>
                        </m:r>
                      </m:sub>
                    </m:sSub>
                    <m:r>
                      <a:rPr lang="en-GB" sz="1600" i="1" dirty="0">
                        <a:solidFill>
                          <a:schemeClr val="tx1"/>
                        </a:solidFill>
                        <a:latin typeface="Cambria Math" panose="02040503050406030204" pitchFamily="18" charset="0"/>
                      </a:rPr>
                      <m:t> = </m:t>
                    </m:r>
                  </m:oMath>
                </a14:m>
                <a:r>
                  <a:rPr lang="en-GB" sz="1600" dirty="0">
                    <a:solidFill>
                      <a:schemeClr val="tx1"/>
                    </a:solidFill>
                    <a:latin typeface="Abadi Extra Light" panose="020B0204020104020204" pitchFamily="34" charset="0"/>
                  </a:rPr>
                  <a:t>[</a:t>
                </a:r>
                <a14:m>
                  <m:oMath xmlns:m="http://schemas.openxmlformats.org/officeDocument/2006/math">
                    <m:sSub>
                      <m:sSubPr>
                        <m:ctrlPr>
                          <a:rPr lang="en-IN" sz="1600" i="1" dirty="0">
                            <a:solidFill>
                              <a:schemeClr val="tx1"/>
                            </a:solidFill>
                            <a:latin typeface="Cambria Math" panose="02040503050406030204" pitchFamily="18" charset="0"/>
                          </a:rPr>
                        </m:ctrlPr>
                      </m:sSubPr>
                      <m:e>
                        <m:r>
                          <a:rPr lang="en-GB" sz="1600" i="1" dirty="0">
                            <a:solidFill>
                              <a:schemeClr val="tx1"/>
                            </a:solidFill>
                            <a:latin typeface="Cambria Math" panose="02040503050406030204" pitchFamily="18" charset="0"/>
                          </a:rPr>
                          <m:t>𝑧</m:t>
                        </m:r>
                      </m:e>
                      <m:sub>
                        <m:r>
                          <a:rPr lang="en-GB" sz="1600" i="1" dirty="0">
                            <a:solidFill>
                              <a:schemeClr val="tx1"/>
                            </a:solidFill>
                            <a:latin typeface="Cambria Math" panose="02040503050406030204" pitchFamily="18" charset="0"/>
                          </a:rPr>
                          <m:t>𝑛</m:t>
                        </m:r>
                        <m:r>
                          <a:rPr lang="en-IN" sz="1600" i="1" dirty="0">
                            <a:solidFill>
                              <a:schemeClr val="tx1"/>
                            </a:solidFill>
                            <a:latin typeface="Cambria Math" panose="02040503050406030204" pitchFamily="18" charset="0"/>
                          </a:rPr>
                          <m:t>1</m:t>
                        </m:r>
                      </m:sub>
                    </m:sSub>
                  </m:oMath>
                </a14:m>
                <a:r>
                  <a:rPr lang="en-GB" sz="1600" dirty="0">
                    <a:solidFill>
                      <a:schemeClr val="tx1"/>
                    </a:solidFill>
                    <a:latin typeface="Abadi Extra Light" panose="020B0204020104020204" pitchFamily="34" charset="0"/>
                  </a:rPr>
                  <a:t>,</a:t>
                </a:r>
                <a:r>
                  <a:rPr lang="en-IN" sz="1600" dirty="0">
                    <a:solidFill>
                      <a:schemeClr val="tx1"/>
                    </a:solidFill>
                  </a:rPr>
                  <a:t> </a:t>
                </a:r>
                <a14:m>
                  <m:oMath xmlns:m="http://schemas.openxmlformats.org/officeDocument/2006/math">
                    <m:sSub>
                      <m:sSubPr>
                        <m:ctrlPr>
                          <a:rPr lang="en-IN" sz="1600" i="1" dirty="0">
                            <a:solidFill>
                              <a:schemeClr val="tx1"/>
                            </a:solidFill>
                            <a:latin typeface="Cambria Math" panose="02040503050406030204" pitchFamily="18" charset="0"/>
                          </a:rPr>
                        </m:ctrlPr>
                      </m:sSubPr>
                      <m:e>
                        <m:r>
                          <a:rPr lang="en-GB" sz="1600" i="1" dirty="0">
                            <a:solidFill>
                              <a:schemeClr val="tx1"/>
                            </a:solidFill>
                            <a:latin typeface="Cambria Math" panose="02040503050406030204" pitchFamily="18" charset="0"/>
                          </a:rPr>
                          <m:t>𝑧</m:t>
                        </m:r>
                      </m:e>
                      <m:sub>
                        <m:r>
                          <a:rPr lang="en-GB" sz="1600" i="1" dirty="0">
                            <a:solidFill>
                              <a:schemeClr val="tx1"/>
                            </a:solidFill>
                            <a:latin typeface="Cambria Math" panose="02040503050406030204" pitchFamily="18" charset="0"/>
                          </a:rPr>
                          <m:t>𝑛</m:t>
                        </m:r>
                        <m:r>
                          <a:rPr lang="en-IN" sz="1600" i="1" dirty="0">
                            <a:solidFill>
                              <a:schemeClr val="tx1"/>
                            </a:solidFill>
                            <a:latin typeface="Cambria Math" panose="02040503050406030204" pitchFamily="18" charset="0"/>
                          </a:rPr>
                          <m:t>2</m:t>
                        </m:r>
                      </m:sub>
                    </m:sSub>
                    <m:r>
                      <a:rPr lang="en-IN" sz="1600" i="1" dirty="0">
                        <a:solidFill>
                          <a:schemeClr val="tx1"/>
                        </a:solidFill>
                        <a:latin typeface="Cambria Math" panose="02040503050406030204" pitchFamily="18" charset="0"/>
                      </a:rPr>
                      <m:t>, …, </m:t>
                    </m:r>
                    <m:sSub>
                      <m:sSubPr>
                        <m:ctrlPr>
                          <a:rPr lang="en-IN" sz="1600" i="1" dirty="0">
                            <a:solidFill>
                              <a:schemeClr val="tx1"/>
                            </a:solidFill>
                            <a:latin typeface="Cambria Math" panose="02040503050406030204" pitchFamily="18" charset="0"/>
                          </a:rPr>
                        </m:ctrlPr>
                      </m:sSubPr>
                      <m:e>
                        <m:r>
                          <a:rPr lang="en-IN" sz="1600" i="1" dirty="0">
                            <a:solidFill>
                              <a:schemeClr val="tx1"/>
                            </a:solidFill>
                            <a:latin typeface="Cambria Math" panose="02040503050406030204" pitchFamily="18" charset="0"/>
                          </a:rPr>
                          <m:t>𝑧</m:t>
                        </m:r>
                      </m:e>
                      <m:sub>
                        <m:r>
                          <a:rPr lang="en-IN" sz="1600" i="1" dirty="0">
                            <a:solidFill>
                              <a:schemeClr val="tx1"/>
                            </a:solidFill>
                            <a:latin typeface="Cambria Math" panose="02040503050406030204" pitchFamily="18" charset="0"/>
                          </a:rPr>
                          <m:t>𝑛𝐾</m:t>
                        </m:r>
                      </m:sub>
                    </m:sSub>
                  </m:oMath>
                </a14:m>
                <a:r>
                  <a:rPr lang="en-GB" sz="1600" dirty="0">
                    <a:solidFill>
                      <a:schemeClr val="tx1"/>
                    </a:solidFill>
                    <a:latin typeface="Abadi Extra Light" panose="020B0204020104020204" pitchFamily="34" charset="0"/>
                  </a:rPr>
                  <a:t>] denotes a length </a:t>
                </a:r>
                <a14:m>
                  <m:oMath xmlns:m="http://schemas.openxmlformats.org/officeDocument/2006/math">
                    <m:r>
                      <a:rPr lang="en-GB" sz="1600" i="1" dirty="0">
                        <a:solidFill>
                          <a:schemeClr val="tx1"/>
                        </a:solidFill>
                        <a:latin typeface="Cambria Math" panose="02040503050406030204" pitchFamily="18" charset="0"/>
                      </a:rPr>
                      <m:t>𝐾</m:t>
                    </m:r>
                  </m:oMath>
                </a14:m>
                <a:r>
                  <a:rPr lang="en-GB" sz="1600" dirty="0">
                    <a:solidFill>
                      <a:schemeClr val="tx1"/>
                    </a:solidFill>
                    <a:latin typeface="Abadi Extra Light" panose="020B0204020104020204" pitchFamily="34" charset="0"/>
                  </a:rPr>
                  <a:t> one-hot encoding of </a:t>
                </a:r>
                <a14:m>
                  <m:oMath xmlns:m="http://schemas.openxmlformats.org/officeDocument/2006/math">
                    <m:sSub>
                      <m:sSubPr>
                        <m:ctrlPr>
                          <a:rPr lang="en-IN" sz="1600" i="1" dirty="0">
                            <a:solidFill>
                              <a:schemeClr val="tx1"/>
                            </a:solidFill>
                            <a:latin typeface="Cambria Math" panose="02040503050406030204" pitchFamily="18" charset="0"/>
                          </a:rPr>
                        </m:ctrlPr>
                      </m:sSubPr>
                      <m:e>
                        <m:r>
                          <a:rPr lang="en-GB" sz="1600" b="1" i="1" dirty="0">
                            <a:solidFill>
                              <a:schemeClr val="tx1"/>
                            </a:solidFill>
                            <a:latin typeface="Cambria Math" panose="02040503050406030204" pitchFamily="18" charset="0"/>
                          </a:rPr>
                          <m:t>𝒙</m:t>
                        </m:r>
                      </m:e>
                      <m:sub>
                        <m:r>
                          <a:rPr lang="en-GB" sz="1600" i="1" dirty="0">
                            <a:solidFill>
                              <a:schemeClr val="tx1"/>
                            </a:solidFill>
                            <a:latin typeface="Cambria Math" panose="02040503050406030204" pitchFamily="18" charset="0"/>
                          </a:rPr>
                          <m:t>𝑛</m:t>
                        </m:r>
                      </m:sub>
                    </m:sSub>
                  </m:oMath>
                </a14:m>
                <a:r>
                  <a:rPr lang="en-GB" sz="1600" dirty="0">
                    <a:solidFill>
                      <a:schemeClr val="tx1"/>
                    </a:solidFill>
                    <a:latin typeface="Abadi Extra Light" panose="020B0204020104020204" pitchFamily="34" charset="0"/>
                  </a:rPr>
                  <a:t> </a:t>
                </a:r>
                <a:endParaRPr lang="en-IN" sz="1600" dirty="0">
                  <a:solidFill>
                    <a:schemeClr val="tx1"/>
                  </a:solidFill>
                  <a:latin typeface="Abadi Extra Light" panose="020B0204020104020204" pitchFamily="34" charset="0"/>
                </a:endParaRPr>
              </a:p>
            </p:txBody>
          </p:sp>
        </mc:Choice>
        <mc:Fallback xmlns="">
          <p:sp>
            <p:nvSpPr>
              <p:cNvPr id="18" name="Speech Bubble: Rectangle 17">
                <a:extLst>
                  <a:ext uri="{FF2B5EF4-FFF2-40B4-BE49-F238E27FC236}">
                    <a16:creationId xmlns:a14="http://schemas.microsoft.com/office/drawing/2010/main" xmlns="" xmlns:a16="http://schemas.microsoft.com/office/drawing/2014/main" id="{B501D098-D71B-4E79-BBEF-FB3D14073D5F}"/>
                  </a:ext>
                </a:extLst>
              </p:cNvPr>
              <p:cNvSpPr>
                <a:spLocks noRot="1" noChangeAspect="1" noMove="1" noResize="1" noEditPoints="1" noAdjustHandles="1" noChangeArrowheads="1" noChangeShapeType="1" noTextEdit="1"/>
              </p:cNvSpPr>
              <p:nvPr/>
            </p:nvSpPr>
            <p:spPr>
              <a:xfrm>
                <a:off x="9249012" y="820030"/>
                <a:ext cx="2525209" cy="819150"/>
              </a:xfrm>
              <a:prstGeom prst="wedgeRectCallout">
                <a:avLst>
                  <a:gd name="adj1" fmla="val -83308"/>
                  <a:gd name="adj2" fmla="val 50318"/>
                </a:avLst>
              </a:prstGeom>
              <a:blipFill>
                <a:blip r:embed="rId11" cstate="print"/>
                <a:stretch>
                  <a:fillRect t="-2857" b="-5714"/>
                </a:stretch>
              </a:blipFill>
              <a:ln w="19050">
                <a:solidFill>
                  <a:schemeClr val="accent2"/>
                </a:solidFill>
              </a:ln>
            </p:spPr>
            <p:txBody>
              <a:bodyPr/>
              <a:lstStyle/>
              <a:p>
                <a:r>
                  <a:rPr lang="en-IN">
                    <a:noFill/>
                  </a:rPr>
                  <a:t> </a:t>
                </a:r>
              </a:p>
            </p:txBody>
          </p:sp>
        </mc:Fallback>
      </mc:AlternateContent>
    </p:spTree>
    <p:custDataLst>
      <p:tags r:id="rId1"/>
    </p:custDataLst>
    <p:extLst>
      <p:ext uri="{BB962C8B-B14F-4D97-AF65-F5344CB8AC3E}">
        <p14:creationId xmlns:p14="http://schemas.microsoft.com/office/powerpoint/2010/main" val="2167549560"/>
      </p:ext>
    </p:extLst>
  </p:cSld>
  <p:clrMapOvr>
    <a:masterClrMapping/>
  </p:clrMapOvr>
  <mc:AlternateContent xmlns:mc="http://schemas.openxmlformats.org/markup-compatibility/2006" xmlns:p14="http://schemas.microsoft.com/office/powerpoint/2010/main">
    <mc:Choice Requires="p14">
      <p:transition spd="slow" p14:dur="2000" advTm="461643"/>
    </mc:Choice>
    <mc:Fallback xmlns="">
      <p:transition spd="slow" advTm="461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down)">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218"/>
                                        </p:tgtEl>
                                        <p:attrNameLst>
                                          <p:attrName>style.visibility</p:attrName>
                                        </p:attrNameLst>
                                      </p:cBhvr>
                                      <p:to>
                                        <p:strVal val="visible"/>
                                      </p:to>
                                    </p:set>
                                    <p:animEffect transition="in" filter="wipe(down)">
                                      <p:cBhvr>
                                        <p:cTn id="27" dur="500"/>
                                        <p:tgtEl>
                                          <p:spTgt spid="92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9220"/>
                                        </p:tgtEl>
                                        <p:attrNameLst>
                                          <p:attrName>style.visibility</p:attrName>
                                        </p:attrNameLst>
                                      </p:cBhvr>
                                      <p:to>
                                        <p:strVal val="visible"/>
                                      </p:to>
                                    </p:set>
                                    <p:animEffect transition="in" filter="wipe(down)">
                                      <p:cBhvr>
                                        <p:cTn id="37" dur="500"/>
                                        <p:tgtEl>
                                          <p:spTgt spid="92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9222"/>
                                        </p:tgtEl>
                                        <p:attrNameLst>
                                          <p:attrName>style.visibility</p:attrName>
                                        </p:attrNameLst>
                                      </p:cBhvr>
                                      <p:to>
                                        <p:strVal val="visible"/>
                                      </p:to>
                                    </p:set>
                                    <p:animEffect transition="in" filter="wipe(down)">
                                      <p:cBhvr>
                                        <p:cTn id="42" dur="500"/>
                                        <p:tgtEl>
                                          <p:spTgt spid="92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wipe(down)">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wipe(down)">
                                      <p:cBhvr>
                                        <p:cTn id="5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GB" dirty="0">
                <a:solidFill>
                  <a:schemeClr val="accent2">
                    <a:lumMod val="75000"/>
                  </a:schemeClr>
                </a:solidFill>
              </a:rPr>
              <a:t>K-means Loss: Several Forms, Same Meaning!</a:t>
            </a:r>
            <a:endParaRPr lang="en-IN" dirty="0">
              <a:solidFill>
                <a:schemeClr val="accent2">
                  <a:lumMod val="75000"/>
                </a:schemeClr>
              </a:solidFill>
            </a:endParaRP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16</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sz="2600" dirty="0">
                    <a:latin typeface="Abadi Extra Light" panose="020B0204020104020204" pitchFamily="34" charset="0"/>
                  </a:rPr>
                  <a:t>Notation: </a:t>
                </a:r>
                <a14:m>
                  <m:oMath xmlns:m="http://schemas.openxmlformats.org/officeDocument/2006/math">
                    <m:r>
                      <a:rPr lang="en-GB" sz="2600" b="1" i="1" dirty="0" smtClean="0">
                        <a:latin typeface="Cambria Math" panose="02040503050406030204" pitchFamily="18" charset="0"/>
                      </a:rPr>
                      <m:t>𝑿</m:t>
                    </m:r>
                  </m:oMath>
                </a14:m>
                <a:r>
                  <a:rPr lang="en-GB" sz="2600" dirty="0">
                    <a:latin typeface="Abadi Extra Light" panose="020B0204020104020204" pitchFamily="34" charset="0"/>
                  </a:rPr>
                  <a:t> is </a:t>
                </a:r>
                <a14:m>
                  <m:oMath xmlns:m="http://schemas.openxmlformats.org/officeDocument/2006/math">
                    <m:r>
                      <a:rPr lang="en-GB" sz="2600" i="1" dirty="0" smtClean="0">
                        <a:latin typeface="Cambria Math" panose="02040503050406030204" pitchFamily="18" charset="0"/>
                      </a:rPr>
                      <m:t>𝑁</m:t>
                    </m:r>
                    <m:r>
                      <a:rPr lang="en-GB" sz="2600" i="1" dirty="0" smtClean="0">
                        <a:latin typeface="Cambria Math" panose="02040503050406030204" pitchFamily="18" charset="0"/>
                      </a:rPr>
                      <m:t>× </m:t>
                    </m:r>
                    <m:r>
                      <a:rPr lang="en-GB" sz="2600" i="1" dirty="0" smtClean="0">
                        <a:latin typeface="Cambria Math" panose="02040503050406030204" pitchFamily="18" charset="0"/>
                      </a:rPr>
                      <m:t>𝐷</m:t>
                    </m:r>
                  </m:oMath>
                </a14:m>
                <a:endParaRPr lang="en-IN" sz="2600" i="1" dirty="0">
                  <a:latin typeface="Cambria Math" panose="02040503050406030204" pitchFamily="18" charset="0"/>
                </a:endParaRPr>
              </a:p>
              <a:p>
                <a:pPr>
                  <a:buFont typeface="Wingdings" panose="05000000000000000000" pitchFamily="2" charset="2"/>
                  <a:buChar char="§"/>
                </a:pPr>
                <a14:m>
                  <m:oMath xmlns:m="http://schemas.openxmlformats.org/officeDocument/2006/math">
                    <m:r>
                      <a:rPr lang="en-GB" sz="2600" b="1" i="1" dirty="0" smtClean="0">
                        <a:latin typeface="Cambria Math" panose="02040503050406030204" pitchFamily="18" charset="0"/>
                      </a:rPr>
                      <m:t>𝒁</m:t>
                    </m:r>
                  </m:oMath>
                </a14:m>
                <a:r>
                  <a:rPr lang="en-GB" sz="2600" dirty="0">
                    <a:latin typeface="Abadi Extra Light" panose="020B0204020104020204" pitchFamily="34" charset="0"/>
                  </a:rPr>
                  <a:t> is </a:t>
                </a:r>
                <a14:m>
                  <m:oMath xmlns:m="http://schemas.openxmlformats.org/officeDocument/2006/math">
                    <m:r>
                      <a:rPr lang="en-GB" sz="2600" i="1" dirty="0">
                        <a:latin typeface="Cambria Math" panose="02040503050406030204" pitchFamily="18" charset="0"/>
                      </a:rPr>
                      <m:t>𝑁</m:t>
                    </m:r>
                    <m:r>
                      <a:rPr lang="en-GB" sz="2600" i="1" dirty="0">
                        <a:latin typeface="Cambria Math" panose="02040503050406030204" pitchFamily="18" charset="0"/>
                      </a:rPr>
                      <m:t>×</m:t>
                    </m:r>
                    <m:r>
                      <a:rPr lang="en-IN" sz="2600" b="0" i="1" dirty="0" smtClean="0">
                        <a:latin typeface="Cambria Math" panose="02040503050406030204" pitchFamily="18" charset="0"/>
                      </a:rPr>
                      <m:t>𝐾</m:t>
                    </m:r>
                  </m:oMath>
                </a14:m>
                <a:r>
                  <a:rPr lang="en-GB" sz="2600" dirty="0">
                    <a:latin typeface="Abadi Extra Light" panose="020B0204020104020204" pitchFamily="34" charset="0"/>
                  </a:rPr>
                  <a:t>(each row is a one-hot </a:t>
                </a:r>
                <a14:m>
                  <m:oMath xmlns:m="http://schemas.openxmlformats.org/officeDocument/2006/math">
                    <m:sSub>
                      <m:sSubPr>
                        <m:ctrlPr>
                          <a:rPr lang="en-IN" sz="2600" b="0" i="1" dirty="0" smtClean="0">
                            <a:latin typeface="Cambria Math" panose="02040503050406030204" pitchFamily="18" charset="0"/>
                          </a:rPr>
                        </m:ctrlPr>
                      </m:sSubPr>
                      <m:e>
                        <m:r>
                          <a:rPr lang="en-GB" sz="2600" i="1" dirty="0" smtClean="0">
                            <a:latin typeface="Cambria Math" panose="02040503050406030204" pitchFamily="18" charset="0"/>
                          </a:rPr>
                          <m:t>𝑧</m:t>
                        </m:r>
                      </m:e>
                      <m:sub>
                        <m:r>
                          <a:rPr lang="en-GB" sz="2600" i="1" dirty="0" smtClean="0">
                            <a:latin typeface="Cambria Math" panose="02040503050406030204" pitchFamily="18" charset="0"/>
                          </a:rPr>
                          <m:t>𝑛</m:t>
                        </m:r>
                      </m:sub>
                    </m:sSub>
                  </m:oMath>
                </a14:m>
                <a:r>
                  <a:rPr lang="en-GB" sz="2600" dirty="0">
                    <a:latin typeface="Abadi Extra Light" panose="020B0204020104020204" pitchFamily="34" charset="0"/>
                  </a:rPr>
                  <a:t> or equivalently </a:t>
                </a:r>
                <a14:m>
                  <m:oMath xmlns:m="http://schemas.openxmlformats.org/officeDocument/2006/math">
                    <m:sSub>
                      <m:sSubPr>
                        <m:ctrlPr>
                          <a:rPr lang="en-GB" sz="2600" i="1" dirty="0" smtClean="0">
                            <a:latin typeface="Cambria Math" panose="02040503050406030204" pitchFamily="18" charset="0"/>
                          </a:rPr>
                        </m:ctrlPr>
                      </m:sSubPr>
                      <m:e>
                        <m:r>
                          <a:rPr lang="en-GB" sz="2600" i="1" dirty="0" smtClean="0">
                            <a:latin typeface="Cambria Math" panose="02040503050406030204" pitchFamily="18" charset="0"/>
                          </a:rPr>
                          <m:t>𝑧</m:t>
                        </m:r>
                      </m:e>
                      <m:sub>
                        <m:r>
                          <a:rPr lang="en-GB" sz="2600" i="1" dirty="0" smtClean="0">
                            <a:latin typeface="Cambria Math" panose="02040503050406030204" pitchFamily="18" charset="0"/>
                          </a:rPr>
                          <m:t>𝑛</m:t>
                        </m:r>
                      </m:sub>
                    </m:sSub>
                  </m:oMath>
                </a14:m>
                <a:r>
                  <a:rPr lang="en-GB" sz="2600" dirty="0">
                    <a:latin typeface="Abadi Extra Light" panose="020B0204020104020204" pitchFamily="34" charset="0"/>
                  </a:rPr>
                  <a:t> </a:t>
                </a:r>
                <a14:m>
                  <m:oMath xmlns:m="http://schemas.openxmlformats.org/officeDocument/2006/math">
                    <m:r>
                      <a:rPr lang="en-GB" sz="2600" i="1" dirty="0" smtClean="0">
                        <a:latin typeface="Cambria Math" panose="02040503050406030204" pitchFamily="18" charset="0"/>
                      </a:rPr>
                      <m:t>∈ {1,2,…</m:t>
                    </m:r>
                    <m:r>
                      <a:rPr lang="en-GB" sz="2600" i="1" dirty="0" err="1" smtClean="0">
                        <a:latin typeface="Cambria Math" panose="02040503050406030204" pitchFamily="18" charset="0"/>
                      </a:rPr>
                      <m:t>,</m:t>
                    </m:r>
                    <m:r>
                      <a:rPr lang="en-GB" sz="2600" i="1" dirty="0" err="1" smtClean="0">
                        <a:latin typeface="Cambria Math" panose="02040503050406030204" pitchFamily="18" charset="0"/>
                      </a:rPr>
                      <m:t>𝐾</m:t>
                    </m:r>
                    <m:r>
                      <a:rPr lang="en-GB" sz="2600" i="1" dirty="0" smtClean="0">
                        <a:latin typeface="Cambria Math" panose="02040503050406030204" pitchFamily="18" charset="0"/>
                      </a:rPr>
                      <m:t>}</m:t>
                    </m:r>
                  </m:oMath>
                </a14:m>
                <a:r>
                  <a:rPr lang="en-GB" sz="2600" dirty="0">
                    <a:latin typeface="Abadi Extra Light" panose="020B0204020104020204" pitchFamily="34" charset="0"/>
                  </a:rPr>
                  <a:t>)</a:t>
                </a:r>
              </a:p>
              <a:p>
                <a:pPr>
                  <a:buFont typeface="Wingdings" panose="05000000000000000000" pitchFamily="2" charset="2"/>
                  <a:buChar char="§"/>
                </a:pPr>
                <a14:m>
                  <m:oMath xmlns:m="http://schemas.openxmlformats.org/officeDocument/2006/math">
                    <m:r>
                      <a:rPr lang="en-IN" sz="2600" b="1" i="1" smtClean="0">
                        <a:latin typeface="Cambria Math" panose="02040503050406030204" pitchFamily="18" charset="0"/>
                      </a:rPr>
                      <m:t>𝝁</m:t>
                    </m:r>
                  </m:oMath>
                </a14:m>
                <a:r>
                  <a:rPr lang="en-GB" sz="2600" dirty="0">
                    <a:latin typeface="Abadi Extra Light" panose="020B0204020104020204" pitchFamily="34" charset="0"/>
                  </a:rPr>
                  <a:t> is K × D (each row is a </a:t>
                </a:r>
                <a14:m>
                  <m:oMath xmlns:m="http://schemas.openxmlformats.org/officeDocument/2006/math">
                    <m:sSub>
                      <m:sSubPr>
                        <m:ctrlPr>
                          <a:rPr lang="en-IN" sz="2600" b="0" i="1" smtClean="0">
                            <a:latin typeface="Cambria Math" panose="02040503050406030204" pitchFamily="18" charset="0"/>
                          </a:rPr>
                        </m:ctrlPr>
                      </m:sSubPr>
                      <m:e>
                        <m:r>
                          <a:rPr lang="en-IN" sz="2600" b="0" i="1" smtClean="0">
                            <a:latin typeface="Cambria Math" panose="02040503050406030204" pitchFamily="18" charset="0"/>
                          </a:rPr>
                          <m:t>𝜇</m:t>
                        </m:r>
                      </m:e>
                      <m:sub>
                        <m:r>
                          <a:rPr lang="en-IN" sz="2600" b="0" i="1" smtClean="0">
                            <a:latin typeface="Cambria Math" panose="02040503050406030204" pitchFamily="18" charset="0"/>
                          </a:rPr>
                          <m:t>𝑘</m:t>
                        </m:r>
                      </m:sub>
                    </m:sSub>
                  </m:oMath>
                </a14:m>
                <a:r>
                  <a:rPr lang="en-GB" sz="2600" dirty="0">
                    <a:latin typeface="Abadi Extra Light" panose="020B0204020104020204" pitchFamily="34" charset="0"/>
                  </a:rPr>
                  <a:t>)</a:t>
                </a: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a:buFont typeface="Wingdings" panose="05000000000000000000" pitchFamily="2" charset="2"/>
                  <a:buChar char="§"/>
                </a:pPr>
                <a:r>
                  <a:rPr lang="en-GB" dirty="0">
                    <a:latin typeface="Abadi Extra Light" panose="020B0204020104020204" pitchFamily="34" charset="0"/>
                  </a:rPr>
                  <a:t>Note: Most </a:t>
                </a:r>
                <a:r>
                  <a:rPr lang="en-GB" dirty="0" err="1">
                    <a:latin typeface="Abadi Extra Light" panose="020B0204020104020204" pitchFamily="34" charset="0"/>
                  </a:rPr>
                  <a:t>unsup</a:t>
                </a:r>
                <a:r>
                  <a:rPr lang="en-GB" dirty="0">
                    <a:latin typeface="Abadi Extra Light" panose="020B0204020104020204" pitchFamily="34" charset="0"/>
                  </a:rPr>
                  <a:t>. learning algos try to minimize a distortion or recon error</a:t>
                </a: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marL="0" indent="0">
                  <a:buNone/>
                </a:pPr>
                <a:endParaRPr lang="en-GB" sz="800" dirty="0">
                  <a:latin typeface="Abadi Extra Light" panose="020B0204020104020204" pitchFamily="34" charset="0"/>
                </a:endParaRPr>
              </a:p>
            </p:txBody>
          </p:sp>
        </mc:Choice>
        <mc:Fallback xmlns="">
          <p:sp>
            <p:nvSpPr>
              <p:cNvPr id="4" name="Content Placeholder 2">
                <a:extLst>
                  <a:ext uri="{FF2B5EF4-FFF2-40B4-BE49-F238E27FC236}">
                    <a16:creationId xmlns:a14="http://schemas.microsoft.com/office/drawing/2010/main" xmlns=""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265245" y="1130786"/>
                <a:ext cx="11740617" cy="5557532"/>
              </a:xfrm>
              <a:blipFill>
                <a:blip r:embed="rId3" cstate="print"/>
                <a:stretch>
                  <a:fillRect l="-935" t="-1645"/>
                </a:stretch>
              </a:blipFill>
            </p:spPr>
            <p:txBody>
              <a:bodyPr/>
              <a:lstStyle/>
              <a:p>
                <a:r>
                  <a:rPr lang="en-IN">
                    <a:noFill/>
                  </a:rPr>
                  <a:t> </a:t>
                </a:r>
              </a:p>
            </p:txBody>
          </p:sp>
        </mc:Fallback>
      </mc:AlternateContent>
      <p:pic>
        <p:nvPicPr>
          <p:cNvPr id="11266" name="Picture 2">
            <a:extLst>
              <a:ext uri="{FF2B5EF4-FFF2-40B4-BE49-F238E27FC236}">
                <a16:creationId xmlns:a16="http://schemas.microsoft.com/office/drawing/2014/main" id="{66D150BC-81EC-4BF0-A3F9-DF07EB6DED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4614" y="2766489"/>
            <a:ext cx="3857625" cy="8477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6BC0D40-6A2A-4886-9B26-EF6DAFDD0B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1608" y="2766489"/>
            <a:ext cx="4514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D3319E58-D5AA-4E04-853A-D25580C29EC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2074" y="4097927"/>
            <a:ext cx="4514850" cy="88582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90EC9B44-3B79-4829-9FD7-84C9CA0439E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61608" y="4300980"/>
            <a:ext cx="40290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770A075D-E5B1-46B2-A7D8-25E62CC1337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6203" y="5113812"/>
            <a:ext cx="3845101" cy="8204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Speech Bubble: Rectangle 9">
                <a:extLst>
                  <a:ext uri="{FF2B5EF4-FFF2-40B4-BE49-F238E27FC236}">
                    <a16:creationId xmlns:a16="http://schemas.microsoft.com/office/drawing/2014/main" id="{1231D78B-CA6A-4894-8572-7AC12A8572EC}"/>
                  </a:ext>
                </a:extLst>
              </p:cNvPr>
              <p:cNvSpPr/>
              <p:nvPr/>
            </p:nvSpPr>
            <p:spPr>
              <a:xfrm>
                <a:off x="4852248" y="2255822"/>
                <a:ext cx="2133013" cy="573234"/>
              </a:xfrm>
              <a:prstGeom prst="wedgeRectCallout">
                <a:avLst>
                  <a:gd name="adj1" fmla="val -47510"/>
                  <a:gd name="adj2" fmla="val 76630"/>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Distortion on assigning </a:t>
                </a:r>
                <a14:m>
                  <m:oMath xmlns:m="http://schemas.openxmlformats.org/officeDocument/2006/math">
                    <m:sSub>
                      <m:sSubPr>
                        <m:ctrlPr>
                          <a:rPr lang="en-IN" sz="1600" i="1" dirty="0">
                            <a:solidFill>
                              <a:schemeClr val="tx1"/>
                            </a:solidFill>
                            <a:latin typeface="Cambria Math" panose="02040503050406030204" pitchFamily="18" charset="0"/>
                          </a:rPr>
                        </m:ctrlPr>
                      </m:sSubPr>
                      <m:e>
                        <m:r>
                          <a:rPr lang="en-GB" sz="1600" b="1" i="1" dirty="0">
                            <a:solidFill>
                              <a:schemeClr val="tx1"/>
                            </a:solidFill>
                            <a:latin typeface="Cambria Math" panose="02040503050406030204" pitchFamily="18" charset="0"/>
                          </a:rPr>
                          <m:t>𝒙</m:t>
                        </m:r>
                      </m:e>
                      <m:sub>
                        <m:r>
                          <a:rPr lang="en-GB" sz="1600" i="1" dirty="0">
                            <a:solidFill>
                              <a:schemeClr val="tx1"/>
                            </a:solidFill>
                            <a:latin typeface="Cambria Math" panose="02040503050406030204" pitchFamily="18" charset="0"/>
                          </a:rPr>
                          <m:t>𝑛</m:t>
                        </m:r>
                      </m:sub>
                    </m:sSub>
                  </m:oMath>
                </a14:m>
                <a:r>
                  <a:rPr lang="en-GB" sz="1600" dirty="0">
                    <a:solidFill>
                      <a:schemeClr val="tx1"/>
                    </a:solidFill>
                    <a:latin typeface="Abadi Extra Light" panose="020B0204020104020204" pitchFamily="34" charset="0"/>
                  </a:rPr>
                  <a:t> to cluster </a:t>
                </a:r>
                <a14:m>
                  <m:oMath xmlns:m="http://schemas.openxmlformats.org/officeDocument/2006/math">
                    <m:sSub>
                      <m:sSubPr>
                        <m:ctrlPr>
                          <a:rPr lang="en-GB" sz="1600" i="1" dirty="0" smtClean="0">
                            <a:solidFill>
                              <a:schemeClr val="tx1"/>
                            </a:solidFill>
                            <a:latin typeface="Cambria Math" panose="02040503050406030204" pitchFamily="18" charset="0"/>
                          </a:rPr>
                        </m:ctrlPr>
                      </m:sSubPr>
                      <m:e>
                        <m:r>
                          <a:rPr lang="en-GB" sz="1600" i="1" dirty="0" smtClean="0">
                            <a:solidFill>
                              <a:schemeClr val="tx1"/>
                            </a:solidFill>
                            <a:latin typeface="Cambria Math" panose="02040503050406030204" pitchFamily="18" charset="0"/>
                          </a:rPr>
                          <m:t>𝑧</m:t>
                        </m:r>
                      </m:e>
                      <m:sub>
                        <m:r>
                          <a:rPr lang="en-GB" sz="1600" i="1" dirty="0" smtClean="0">
                            <a:solidFill>
                              <a:schemeClr val="tx1"/>
                            </a:solidFill>
                            <a:latin typeface="Cambria Math" panose="02040503050406030204" pitchFamily="18" charset="0"/>
                          </a:rPr>
                          <m:t>𝑛</m:t>
                        </m:r>
                      </m:sub>
                    </m:sSub>
                  </m:oMath>
                </a14:m>
                <a:r>
                  <a:rPr lang="en-GB" sz="1600" dirty="0">
                    <a:solidFill>
                      <a:schemeClr val="tx1"/>
                    </a:solidFill>
                    <a:latin typeface="Abadi Extra Light" panose="020B0204020104020204" pitchFamily="34" charset="0"/>
                  </a:rPr>
                  <a:t> </a:t>
                </a:r>
                <a:endParaRPr lang="en-IN" sz="1600" dirty="0">
                  <a:solidFill>
                    <a:schemeClr val="tx1"/>
                  </a:solidFill>
                  <a:latin typeface="Abadi Extra Light" panose="020B0204020104020204" pitchFamily="34" charset="0"/>
                </a:endParaRPr>
              </a:p>
            </p:txBody>
          </p:sp>
        </mc:Choice>
        <mc:Fallback xmlns="">
          <p:sp>
            <p:nvSpPr>
              <p:cNvPr id="10" name="Speech Bubble: Rectangle 9">
                <a:extLst>
                  <a:ext uri="{FF2B5EF4-FFF2-40B4-BE49-F238E27FC236}">
                    <a16:creationId xmlns:a14="http://schemas.microsoft.com/office/drawing/2010/main" xmlns="" xmlns:a16="http://schemas.microsoft.com/office/drawing/2014/main" id="{1231D78B-CA6A-4894-8572-7AC12A8572EC}"/>
                  </a:ext>
                </a:extLst>
              </p:cNvPr>
              <p:cNvSpPr>
                <a:spLocks noRot="1" noChangeAspect="1" noMove="1" noResize="1" noEditPoints="1" noAdjustHandles="1" noChangeArrowheads="1" noChangeShapeType="1" noTextEdit="1"/>
              </p:cNvSpPr>
              <p:nvPr/>
            </p:nvSpPr>
            <p:spPr>
              <a:xfrm>
                <a:off x="4852248" y="2255822"/>
                <a:ext cx="2133013" cy="573234"/>
              </a:xfrm>
              <a:prstGeom prst="wedgeRectCallout">
                <a:avLst>
                  <a:gd name="adj1" fmla="val -47510"/>
                  <a:gd name="adj2" fmla="val 76630"/>
                </a:avLst>
              </a:prstGeom>
              <a:blipFill>
                <a:blip r:embed="rId9" cstate="print"/>
                <a:stretch>
                  <a:fillRect l="-1416" t="-1613"/>
                </a:stretch>
              </a:blipFill>
              <a:ln w="19050">
                <a:solidFill>
                  <a:schemeClr val="accent2"/>
                </a:solidFill>
              </a:ln>
            </p:spPr>
            <p:txBody>
              <a:bodyPr/>
              <a:lstStyle/>
              <a:p>
                <a:r>
                  <a:rPr lang="en-IN">
                    <a:noFill/>
                  </a:rPr>
                  <a:t> </a:t>
                </a:r>
              </a:p>
            </p:txBody>
          </p:sp>
        </mc:Fallback>
      </mc:AlternateContent>
      <p:sp>
        <p:nvSpPr>
          <p:cNvPr id="11" name="Speech Bubble: Rectangle 10">
            <a:extLst>
              <a:ext uri="{FF2B5EF4-FFF2-40B4-BE49-F238E27FC236}">
                <a16:creationId xmlns:a16="http://schemas.microsoft.com/office/drawing/2014/main" id="{0696DE7D-26EB-49E3-AE3C-3322D321CE9B}"/>
              </a:ext>
            </a:extLst>
          </p:cNvPr>
          <p:cNvSpPr/>
          <p:nvPr/>
        </p:nvSpPr>
        <p:spPr>
          <a:xfrm>
            <a:off x="9350405" y="5378615"/>
            <a:ext cx="2133013" cy="573234"/>
          </a:xfrm>
          <a:prstGeom prst="wedgeRectCallout">
            <a:avLst>
              <a:gd name="adj1" fmla="val -35577"/>
              <a:gd name="adj2" fmla="val -74664"/>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Total “distortion” or reconstruction error</a:t>
            </a:r>
          </a:p>
        </p:txBody>
      </p:sp>
      <p:pic>
        <p:nvPicPr>
          <p:cNvPr id="14" name="Picture 13">
            <a:extLst>
              <a:ext uri="{FF2B5EF4-FFF2-40B4-BE49-F238E27FC236}">
                <a16:creationId xmlns:a16="http://schemas.microsoft.com/office/drawing/2014/main" id="{844EC1C9-BF3B-4042-9425-1344201EA057}"/>
              </a:ext>
            </a:extLst>
          </p:cNvPr>
          <p:cNvPicPr>
            <a:picLocks noChangeAspect="1"/>
          </p:cNvPicPr>
          <p:nvPr/>
        </p:nvPicPr>
        <p:blipFill>
          <a:blip r:embed="rId10" cstate="print"/>
          <a:stretch>
            <a:fillRect/>
          </a:stretch>
        </p:blipFill>
        <p:spPr>
          <a:xfrm>
            <a:off x="11066920" y="1678398"/>
            <a:ext cx="1010687" cy="965223"/>
          </a:xfrm>
          <a:prstGeom prst="rect">
            <a:avLst/>
          </a:prstGeom>
        </p:spPr>
      </p:pic>
      <mc:AlternateContent xmlns:mc="http://schemas.openxmlformats.org/markup-compatibility/2006" xmlns:a14="http://schemas.microsoft.com/office/drawing/2010/main">
        <mc:Choice Requires="a14">
          <p:sp>
            <p:nvSpPr>
              <p:cNvPr id="13" name="Speech Bubble: Rectangle 12">
                <a:extLst>
                  <a:ext uri="{FF2B5EF4-FFF2-40B4-BE49-F238E27FC236}">
                    <a16:creationId xmlns:a16="http://schemas.microsoft.com/office/drawing/2014/main" id="{96321023-6C64-4132-83A8-02192A7125B7}"/>
                  </a:ext>
                </a:extLst>
              </p:cNvPr>
              <p:cNvSpPr/>
              <p:nvPr/>
            </p:nvSpPr>
            <p:spPr>
              <a:xfrm>
                <a:off x="8239027" y="821121"/>
                <a:ext cx="3487917" cy="821499"/>
              </a:xfrm>
              <a:prstGeom prst="wedgeRectCallout">
                <a:avLst>
                  <a:gd name="adj1" fmla="val 35438"/>
                  <a:gd name="adj2" fmla="val 69284"/>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Replacing the </a:t>
                </a:r>
                <a14:m>
                  <m:oMath xmlns:m="http://schemas.openxmlformats.org/officeDocument/2006/math">
                    <m:sSub>
                      <m:sSubPr>
                        <m:ctrlPr>
                          <a:rPr lang="en-IN" sz="1600" b="0" i="1" smtClean="0">
                            <a:solidFill>
                              <a:schemeClr val="tx1"/>
                            </a:solidFill>
                            <a:latin typeface="Cambria Math" panose="02040503050406030204" pitchFamily="18" charset="0"/>
                          </a:rPr>
                        </m:ctrlPr>
                      </m:sSubPr>
                      <m:e>
                        <m:r>
                          <a:rPr lang="en-IN" sz="1600" b="0" i="1" smtClean="0">
                            <a:solidFill>
                              <a:schemeClr val="tx1"/>
                            </a:solidFill>
                            <a:latin typeface="Cambria Math" panose="02040503050406030204" pitchFamily="18" charset="0"/>
                          </a:rPr>
                          <m:t>ℓ</m:t>
                        </m:r>
                      </m:e>
                      <m:sub>
                        <m:r>
                          <a:rPr lang="en-IN" sz="1600" b="0" i="1" smtClean="0">
                            <a:solidFill>
                              <a:schemeClr val="tx1"/>
                            </a:solidFill>
                            <a:latin typeface="Cambria Math" panose="02040503050406030204" pitchFamily="18" charset="0"/>
                          </a:rPr>
                          <m:t>2</m:t>
                        </m:r>
                      </m:sub>
                    </m:sSub>
                  </m:oMath>
                </a14:m>
                <a:r>
                  <a:rPr lang="en-IN" sz="1600" dirty="0">
                    <a:solidFill>
                      <a:schemeClr val="tx1"/>
                    </a:solidFill>
                    <a:latin typeface="Abadi Extra Light" panose="020B0204020104020204" pitchFamily="34" charset="0"/>
                  </a:rPr>
                  <a:t> (Euclidean) squared by </a:t>
                </a:r>
                <a14:m>
                  <m:oMath xmlns:m="http://schemas.openxmlformats.org/officeDocument/2006/math">
                    <m:sSub>
                      <m:sSubPr>
                        <m:ctrlPr>
                          <a:rPr lang="en-IN" sz="1600" b="0" i="1" smtClean="0">
                            <a:solidFill>
                              <a:schemeClr val="tx1"/>
                            </a:solidFill>
                            <a:latin typeface="Cambria Math" panose="02040503050406030204" pitchFamily="18" charset="0"/>
                          </a:rPr>
                        </m:ctrlPr>
                      </m:sSubPr>
                      <m:e>
                        <m:r>
                          <a:rPr lang="en-IN" sz="1600" b="0" i="1" smtClean="0">
                            <a:solidFill>
                              <a:schemeClr val="tx1"/>
                            </a:solidFill>
                            <a:latin typeface="Cambria Math" panose="02040503050406030204" pitchFamily="18" charset="0"/>
                          </a:rPr>
                          <m:t>ℓ</m:t>
                        </m:r>
                      </m:e>
                      <m:sub>
                        <m:r>
                          <a:rPr lang="en-IN" sz="1600" b="0" i="1" smtClean="0">
                            <a:solidFill>
                              <a:schemeClr val="tx1"/>
                            </a:solidFill>
                            <a:latin typeface="Cambria Math" panose="02040503050406030204" pitchFamily="18" charset="0"/>
                          </a:rPr>
                          <m:t>1</m:t>
                        </m:r>
                      </m:sub>
                    </m:sSub>
                  </m:oMath>
                </a14:m>
                <a:r>
                  <a:rPr lang="en-IN" sz="1600" dirty="0">
                    <a:solidFill>
                      <a:schemeClr val="tx1"/>
                    </a:solidFill>
                    <a:latin typeface="Abadi Extra Light" panose="020B0204020104020204" pitchFamily="34" charset="0"/>
                  </a:rPr>
                  <a:t> distances </a:t>
                </a:r>
                <a:r>
                  <a:rPr lang="en-IN" sz="1600" dirty="0" err="1">
                    <a:solidFill>
                      <a:schemeClr val="tx1"/>
                    </a:solidFill>
                    <a:latin typeface="Abadi Extra Light" panose="020B0204020104020204" pitchFamily="34" charset="0"/>
                  </a:rPr>
                  <a:t>givesn</a:t>
                </a:r>
                <a:r>
                  <a:rPr lang="en-IN" sz="1600" dirty="0">
                    <a:solidFill>
                      <a:schemeClr val="tx1"/>
                    </a:solidFill>
                    <a:latin typeface="Abadi Extra Light" panose="020B0204020104020204" pitchFamily="34" charset="0"/>
                  </a:rPr>
                  <a:t> the K-medoids algorithm (more robust to outliers)</a:t>
                </a:r>
              </a:p>
            </p:txBody>
          </p:sp>
        </mc:Choice>
        <mc:Fallback xmlns="">
          <p:sp>
            <p:nvSpPr>
              <p:cNvPr id="13" name="Speech Bubble: Rectangle 12">
                <a:extLst>
                  <a:ext uri="{FF2B5EF4-FFF2-40B4-BE49-F238E27FC236}">
                    <a16:creationId xmlns:a14="http://schemas.microsoft.com/office/drawing/2010/main" xmlns="" xmlns:a16="http://schemas.microsoft.com/office/drawing/2014/main" id="{96321023-6C64-4132-83A8-02192A7125B7}"/>
                  </a:ext>
                </a:extLst>
              </p:cNvPr>
              <p:cNvSpPr>
                <a:spLocks noRot="1" noChangeAspect="1" noMove="1" noResize="1" noEditPoints="1" noAdjustHandles="1" noChangeArrowheads="1" noChangeShapeType="1" noTextEdit="1"/>
              </p:cNvSpPr>
              <p:nvPr/>
            </p:nvSpPr>
            <p:spPr>
              <a:xfrm>
                <a:off x="8239027" y="821121"/>
                <a:ext cx="3487917" cy="821499"/>
              </a:xfrm>
              <a:prstGeom prst="wedgeRectCallout">
                <a:avLst>
                  <a:gd name="adj1" fmla="val 35438"/>
                  <a:gd name="adj2" fmla="val 69284"/>
                </a:avLst>
              </a:prstGeom>
              <a:blipFill>
                <a:blip r:embed="rId11" cstate="print"/>
                <a:stretch>
                  <a:fillRect l="-870" t="-1220" r="-348"/>
                </a:stretch>
              </a:blipFill>
              <a:ln w="19050">
                <a:solidFill>
                  <a:schemeClr val="accent2"/>
                </a:solidFill>
              </a:ln>
            </p:spPr>
            <p:txBody>
              <a:bodyPr/>
              <a:lstStyle/>
              <a:p>
                <a:r>
                  <a:rPr lang="en-IN">
                    <a:noFill/>
                  </a:rPr>
                  <a:t> </a:t>
                </a:r>
              </a:p>
            </p:txBody>
          </p:sp>
        </mc:Fallback>
      </mc:AlternateContent>
    </p:spTree>
    <p:custDataLst>
      <p:tags r:id="rId1"/>
    </p:custDataLst>
    <p:extLst>
      <p:ext uri="{BB962C8B-B14F-4D97-AF65-F5344CB8AC3E}">
        <p14:creationId xmlns:p14="http://schemas.microsoft.com/office/powerpoint/2010/main" val="1800861153"/>
      </p:ext>
    </p:extLst>
  </p:cSld>
  <p:clrMapOvr>
    <a:masterClrMapping/>
  </p:clrMapOvr>
  <mc:AlternateContent xmlns:mc="http://schemas.openxmlformats.org/markup-compatibility/2006" xmlns:p14="http://schemas.microsoft.com/office/powerpoint/2010/main">
    <mc:Choice Requires="p14">
      <p:transition spd="slow" p14:dur="2000" advTm="237513"/>
    </mc:Choice>
    <mc:Fallback xmlns="">
      <p:transition spd="slow" advTm="2375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266"/>
                                        </p:tgtEl>
                                        <p:attrNameLst>
                                          <p:attrName>style.visibility</p:attrName>
                                        </p:attrNameLst>
                                      </p:cBhvr>
                                      <p:to>
                                        <p:strVal val="visible"/>
                                      </p:to>
                                    </p:set>
                                    <p:animEffect transition="in" filter="wipe(down)">
                                      <p:cBhvr>
                                        <p:cTn id="22" dur="500"/>
                                        <p:tgtEl>
                                          <p:spTgt spid="112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268"/>
                                        </p:tgtEl>
                                        <p:attrNameLst>
                                          <p:attrName>style.visibility</p:attrName>
                                        </p:attrNameLst>
                                      </p:cBhvr>
                                      <p:to>
                                        <p:strVal val="visible"/>
                                      </p:to>
                                    </p:set>
                                    <p:animEffect transition="in" filter="wipe(down)">
                                      <p:cBhvr>
                                        <p:cTn id="32" dur="500"/>
                                        <p:tgtEl>
                                          <p:spTgt spid="112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270"/>
                                        </p:tgtEl>
                                        <p:attrNameLst>
                                          <p:attrName>style.visibility</p:attrName>
                                        </p:attrNameLst>
                                      </p:cBhvr>
                                      <p:to>
                                        <p:strVal val="visible"/>
                                      </p:to>
                                    </p:set>
                                    <p:animEffect transition="in" filter="wipe(down)">
                                      <p:cBhvr>
                                        <p:cTn id="37" dur="500"/>
                                        <p:tgtEl>
                                          <p:spTgt spid="1127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1272"/>
                                        </p:tgtEl>
                                        <p:attrNameLst>
                                          <p:attrName>style.visibility</p:attrName>
                                        </p:attrNameLst>
                                      </p:cBhvr>
                                      <p:to>
                                        <p:strVal val="visible"/>
                                      </p:to>
                                    </p:set>
                                    <p:animEffect transition="in" filter="wipe(down)">
                                      <p:cBhvr>
                                        <p:cTn id="42" dur="500"/>
                                        <p:tgtEl>
                                          <p:spTgt spid="112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274"/>
                                        </p:tgtEl>
                                        <p:attrNameLst>
                                          <p:attrName>style.visibility</p:attrName>
                                        </p:attrNameLst>
                                      </p:cBhvr>
                                      <p:to>
                                        <p:strVal val="visible"/>
                                      </p:to>
                                    </p:set>
                                    <p:animEffect transition="in" filter="wipe(down)">
                                      <p:cBhvr>
                                        <p:cTn id="52" dur="500"/>
                                        <p:tgtEl>
                                          <p:spTgt spid="112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wipe(down)">
                                      <p:cBhvr>
                                        <p:cTn id="57" dur="5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down)">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GB" dirty="0">
                <a:solidFill>
                  <a:schemeClr val="accent2">
                    <a:lumMod val="75000"/>
                  </a:schemeClr>
                </a:solidFill>
              </a:rPr>
              <a:t>Optimizing the </a:t>
            </a:r>
            <a:r>
              <a:rPr lang="en-GB" i="1" dirty="0">
                <a:solidFill>
                  <a:schemeClr val="accent2">
                    <a:lumMod val="75000"/>
                  </a:schemeClr>
                </a:solidFill>
              </a:rPr>
              <a:t>K</a:t>
            </a:r>
            <a:r>
              <a:rPr lang="en-GB" dirty="0">
                <a:solidFill>
                  <a:schemeClr val="accent2">
                    <a:lumMod val="75000"/>
                  </a:schemeClr>
                </a:solidFill>
              </a:rPr>
              <a:t>-means Loss Function</a:t>
            </a:r>
            <a:endParaRPr lang="en-IN" dirty="0">
              <a:solidFill>
                <a:schemeClr val="accent2">
                  <a:lumMod val="75000"/>
                </a:schemeClr>
              </a:solidFill>
            </a:endParaRP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17</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sz="2600" dirty="0">
                    <a:latin typeface="Abadi Extra Light" panose="020B0204020104020204" pitchFamily="34" charset="0"/>
                  </a:rPr>
                  <a:t>So the </a:t>
                </a:r>
                <a14:m>
                  <m:oMath xmlns:m="http://schemas.openxmlformats.org/officeDocument/2006/math">
                    <m:r>
                      <a:rPr lang="en-GB" sz="2600" i="1" dirty="0" smtClean="0">
                        <a:latin typeface="Cambria Math" panose="02040503050406030204" pitchFamily="18" charset="0"/>
                      </a:rPr>
                      <m:t>𝐾</m:t>
                    </m:r>
                  </m:oMath>
                </a14:m>
                <a:r>
                  <a:rPr lang="en-GB" sz="2600" dirty="0">
                    <a:latin typeface="Abadi Extra Light" panose="020B0204020104020204" pitchFamily="34" charset="0"/>
                  </a:rPr>
                  <a:t>-means </a:t>
                </a:r>
                <a:r>
                  <a:rPr lang="en-GB" sz="2600" u="sng" dirty="0">
                    <a:latin typeface="Abadi Extra Light" panose="020B0204020104020204" pitchFamily="34" charset="0"/>
                  </a:rPr>
                  <a:t>problem</a:t>
                </a:r>
                <a:r>
                  <a:rPr lang="en-GB" sz="2600" dirty="0">
                    <a:latin typeface="Abadi Extra Light" panose="020B0204020104020204" pitchFamily="34" charset="0"/>
                  </a:rPr>
                  <a:t> is</a:t>
                </a:r>
                <a:r>
                  <a:rPr lang="en-IN" dirty="0"/>
                  <a:t>           </a:t>
                </a: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Can’t optimize it jointly for </a:t>
                </a:r>
                <a14:m>
                  <m:oMath xmlns:m="http://schemas.openxmlformats.org/officeDocument/2006/math">
                    <m:r>
                      <a:rPr lang="en-GB" sz="2600" b="1" i="1" dirty="0" smtClean="0">
                        <a:latin typeface="Cambria Math" panose="02040503050406030204" pitchFamily="18" charset="0"/>
                      </a:rPr>
                      <m:t>𝒁</m:t>
                    </m:r>
                  </m:oMath>
                </a14:m>
                <a:r>
                  <a:rPr lang="en-GB" sz="2600" dirty="0">
                    <a:latin typeface="Abadi Extra Light" panose="020B0204020104020204" pitchFamily="34" charset="0"/>
                  </a:rPr>
                  <a:t> and </a:t>
                </a:r>
                <a14:m>
                  <m:oMath xmlns:m="http://schemas.openxmlformats.org/officeDocument/2006/math">
                    <m:r>
                      <a:rPr lang="en-IN" sz="2600" b="1" i="1" smtClean="0">
                        <a:latin typeface="Cambria Math" panose="02040503050406030204" pitchFamily="18" charset="0"/>
                      </a:rPr>
                      <m:t>𝝁</m:t>
                    </m:r>
                  </m:oMath>
                </a14:m>
                <a:r>
                  <a:rPr lang="en-GB" sz="2600" dirty="0">
                    <a:latin typeface="Abadi Extra Light" panose="020B0204020104020204" pitchFamily="34" charset="0"/>
                  </a:rPr>
                  <a:t>. Let’s try alternating optimization for </a:t>
                </a:r>
                <a14:m>
                  <m:oMath xmlns:m="http://schemas.openxmlformats.org/officeDocument/2006/math">
                    <m:r>
                      <a:rPr lang="en-GB" sz="2600" b="1" i="1" dirty="0">
                        <a:latin typeface="Cambria Math" panose="02040503050406030204" pitchFamily="18" charset="0"/>
                      </a:rPr>
                      <m:t>𝒁</m:t>
                    </m:r>
                  </m:oMath>
                </a14:m>
                <a:r>
                  <a:rPr lang="en-GB" sz="2600" dirty="0">
                    <a:latin typeface="Abadi Extra Light" panose="020B0204020104020204" pitchFamily="34" charset="0"/>
                  </a:rPr>
                  <a:t> and </a:t>
                </a:r>
                <a14:m>
                  <m:oMath xmlns:m="http://schemas.openxmlformats.org/officeDocument/2006/math">
                    <m:r>
                      <a:rPr lang="en-IN" sz="2600" b="1" i="1">
                        <a:latin typeface="Cambria Math" panose="02040503050406030204" pitchFamily="18" charset="0"/>
                      </a:rPr>
                      <m:t>𝝁</m:t>
                    </m:r>
                  </m:oMath>
                </a14:m>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marL="0" indent="0">
                  <a:buNone/>
                </a:pPr>
                <a:endParaRPr lang="en-GB" sz="800" dirty="0">
                  <a:latin typeface="Abadi Extra Light" panose="020B0204020104020204" pitchFamily="34" charset="0"/>
                </a:endParaRPr>
              </a:p>
            </p:txBody>
          </p:sp>
        </mc:Choice>
        <mc:Fallback xmlns="">
          <p:sp>
            <p:nvSpPr>
              <p:cNvPr id="4" name="Content Placeholder 2">
                <a:extLst>
                  <a:ext uri="{FF2B5EF4-FFF2-40B4-BE49-F238E27FC236}">
                    <a16:creationId xmlns:a14="http://schemas.microsoft.com/office/drawing/2010/main" xmlns=""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265245" y="1130786"/>
                <a:ext cx="11740617" cy="5557532"/>
              </a:xfrm>
              <a:blipFill>
                <a:blip r:embed="rId3" cstate="print"/>
                <a:stretch>
                  <a:fillRect l="-831" t="-1316"/>
                </a:stretch>
              </a:blipFill>
            </p:spPr>
            <p:txBody>
              <a:bodyPr/>
              <a:lstStyle/>
              <a:p>
                <a:r>
                  <a:rPr lang="en-IN">
                    <a:noFill/>
                  </a:rPr>
                  <a:t> </a:t>
                </a:r>
              </a:p>
            </p:txBody>
          </p:sp>
        </mc:Fallback>
      </mc:AlternateContent>
      <p:pic>
        <p:nvPicPr>
          <p:cNvPr id="12290" name="Picture 2">
            <a:extLst>
              <a:ext uri="{FF2B5EF4-FFF2-40B4-BE49-F238E27FC236}">
                <a16:creationId xmlns:a16="http://schemas.microsoft.com/office/drawing/2014/main" id="{E3952872-07CF-45D6-84B5-F099D5AA33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9720" y="1613555"/>
            <a:ext cx="7719571" cy="93977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BBFEF047-15CD-4FD1-877B-040D9BE31F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333" y="3213465"/>
            <a:ext cx="10956344" cy="338819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01312113"/>
      </p:ext>
    </p:extLst>
  </p:cSld>
  <p:clrMapOvr>
    <a:masterClrMapping/>
  </p:clrMapOvr>
  <mc:AlternateContent xmlns:mc="http://schemas.openxmlformats.org/markup-compatibility/2006" xmlns:p14="http://schemas.microsoft.com/office/powerpoint/2010/main">
    <mc:Choice Requires="p14">
      <p:transition spd="slow" p14:dur="2000" advTm="146139"/>
    </mc:Choice>
    <mc:Fallback xmlns="">
      <p:transition spd="slow" advTm="1461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wipe(down)">
                                      <p:cBhvr>
                                        <p:cTn id="12" dur="500"/>
                                        <p:tgtEl>
                                          <p:spTgt spid="122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down)">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292"/>
                                        </p:tgtEl>
                                        <p:attrNameLst>
                                          <p:attrName>style.visibility</p:attrName>
                                        </p:attrNameLst>
                                      </p:cBhvr>
                                      <p:to>
                                        <p:strVal val="visible"/>
                                      </p:to>
                                    </p:set>
                                    <p:animEffect transition="in" filter="wipe(down)">
                                      <p:cBhvr>
                                        <p:cTn id="22"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Solving for </a:t>
            </a:r>
            <a:r>
              <a:rPr lang="en-IN" b="1" i="1" dirty="0">
                <a:solidFill>
                  <a:schemeClr val="accent2">
                    <a:lumMod val="75000"/>
                  </a:schemeClr>
                </a:solidFill>
              </a:rPr>
              <a:t>Z</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18</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sz="2600" dirty="0">
                    <a:latin typeface="Abadi Extra Light" panose="020B0204020104020204" pitchFamily="34" charset="0"/>
                  </a:rPr>
                  <a:t>Solving for </a:t>
                </a:r>
                <a14:m>
                  <m:oMath xmlns:m="http://schemas.openxmlformats.org/officeDocument/2006/math">
                    <m:r>
                      <a:rPr lang="en-GB" sz="2600" b="1" i="1" dirty="0" smtClean="0">
                        <a:latin typeface="Cambria Math" panose="02040503050406030204" pitchFamily="18" charset="0"/>
                      </a:rPr>
                      <m:t>𝒁</m:t>
                    </m:r>
                  </m:oMath>
                </a14:m>
                <a:r>
                  <a:rPr lang="en-GB" sz="2600" dirty="0">
                    <a:latin typeface="Abadi Extra Light" panose="020B0204020104020204" pitchFamily="34" charset="0"/>
                  </a:rPr>
                  <a:t> with </a:t>
                </a:r>
                <a14:m>
                  <m:oMath xmlns:m="http://schemas.openxmlformats.org/officeDocument/2006/math">
                    <m:r>
                      <a:rPr lang="en-GB" sz="2600" b="1" i="1" dirty="0" smtClean="0">
                        <a:latin typeface="Cambria Math" panose="02040503050406030204" pitchFamily="18" charset="0"/>
                      </a:rPr>
                      <m:t>𝝁</m:t>
                    </m:r>
                    <m:r>
                      <a:rPr lang="en-GB" sz="2600" i="1" dirty="0" smtClean="0">
                        <a:latin typeface="Cambria Math" panose="02040503050406030204" pitchFamily="18" charset="0"/>
                      </a:rPr>
                      <m:t> </m:t>
                    </m:r>
                  </m:oMath>
                </a14:m>
                <a:r>
                  <a:rPr lang="en-GB" sz="2600" dirty="0">
                    <a:latin typeface="Abadi Extra Light" panose="020B0204020104020204" pitchFamily="34" charset="0"/>
                  </a:rPr>
                  <a:t>fixed at </a:t>
                </a:r>
                <a14:m>
                  <m:oMath xmlns:m="http://schemas.openxmlformats.org/officeDocument/2006/math">
                    <m:acc>
                      <m:accPr>
                        <m:chr m:val="̂"/>
                        <m:ctrlPr>
                          <a:rPr lang="en-GB" sz="2600" i="1" smtClean="0">
                            <a:latin typeface="Cambria Math" panose="02040503050406030204" pitchFamily="18" charset="0"/>
                          </a:rPr>
                        </m:ctrlPr>
                      </m:accPr>
                      <m:e>
                        <m:r>
                          <a:rPr lang="en-GB" sz="2600" b="1" i="1" dirty="0">
                            <a:latin typeface="Cambria Math" panose="02040503050406030204" pitchFamily="18" charset="0"/>
                          </a:rPr>
                          <m:t>𝝁</m:t>
                        </m:r>
                      </m:e>
                    </m:acc>
                  </m:oMath>
                </a14:m>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Still not easy. </a:t>
                </a:r>
                <a14:m>
                  <m:oMath xmlns:m="http://schemas.openxmlformats.org/officeDocument/2006/math">
                    <m:r>
                      <a:rPr lang="en-GB" sz="2600" b="1" i="1" dirty="0" smtClean="0">
                        <a:latin typeface="Cambria Math" panose="02040503050406030204" pitchFamily="18" charset="0"/>
                      </a:rPr>
                      <m:t>𝒁</m:t>
                    </m:r>
                  </m:oMath>
                </a14:m>
                <a:r>
                  <a:rPr lang="en-GB" sz="2600" dirty="0">
                    <a:latin typeface="Abadi Extra Light" panose="020B0204020104020204" pitchFamily="34" charset="0"/>
                  </a:rPr>
                  <a:t> is discrete and above is an NP-hard problem</a:t>
                </a:r>
              </a:p>
              <a:p>
                <a:pPr lvl="1">
                  <a:buFont typeface="Wingdings" panose="05000000000000000000" pitchFamily="2" charset="2"/>
                  <a:buChar char="§"/>
                </a:pPr>
                <a:r>
                  <a:rPr lang="en-GB" sz="2200" dirty="0">
                    <a:latin typeface="Abadi Extra Light" panose="020B0204020104020204" pitchFamily="34" charset="0"/>
                  </a:rPr>
                  <a:t>Combinatorial optimization: </a:t>
                </a:r>
                <a14:m>
                  <m:oMath xmlns:m="http://schemas.openxmlformats.org/officeDocument/2006/math">
                    <m:sSup>
                      <m:sSupPr>
                        <m:ctrlPr>
                          <a:rPr lang="en-GB" sz="2200" i="1" dirty="0" smtClean="0">
                            <a:latin typeface="Cambria Math" panose="02040503050406030204" pitchFamily="18" charset="0"/>
                          </a:rPr>
                        </m:ctrlPr>
                      </m:sSupPr>
                      <m:e>
                        <m:r>
                          <a:rPr lang="en-GB" sz="2200" i="1" dirty="0" smtClean="0">
                            <a:latin typeface="Cambria Math" panose="02040503050406030204" pitchFamily="18" charset="0"/>
                          </a:rPr>
                          <m:t>𝐾</m:t>
                        </m:r>
                      </m:e>
                      <m:sup>
                        <m:r>
                          <a:rPr lang="en-GB" sz="2200" i="1" dirty="0" smtClean="0">
                            <a:latin typeface="Cambria Math" panose="02040503050406030204" pitchFamily="18" charset="0"/>
                          </a:rPr>
                          <m:t>𝑁</m:t>
                        </m:r>
                      </m:sup>
                    </m:sSup>
                  </m:oMath>
                </a14:m>
                <a:r>
                  <a:rPr lang="en-GB" sz="2200" dirty="0">
                    <a:latin typeface="Abadi Extra Light" panose="020B0204020104020204" pitchFamily="34" charset="0"/>
                  </a:rPr>
                  <a:t> possibilities for </a:t>
                </a:r>
                <a14:m>
                  <m:oMath xmlns:m="http://schemas.openxmlformats.org/officeDocument/2006/math">
                    <m:r>
                      <a:rPr lang="en-GB" sz="2200" b="1" i="1" dirty="0" smtClean="0">
                        <a:latin typeface="Cambria Math" panose="02040503050406030204" pitchFamily="18" charset="0"/>
                      </a:rPr>
                      <m:t>𝒁</m:t>
                    </m:r>
                  </m:oMath>
                </a14:m>
                <a:r>
                  <a:rPr lang="en-GB" sz="2200" dirty="0">
                    <a:latin typeface="Abadi Extra Light" panose="020B0204020104020204" pitchFamily="34" charset="0"/>
                  </a:rPr>
                  <a:t> (</a:t>
                </a:r>
                <a14:m>
                  <m:oMath xmlns:m="http://schemas.openxmlformats.org/officeDocument/2006/math">
                    <m:r>
                      <a:rPr lang="en-GB" sz="2200" i="1" dirty="0" smtClean="0">
                        <a:latin typeface="Cambria Math" panose="02040503050406030204" pitchFamily="18" charset="0"/>
                      </a:rPr>
                      <m:t>𝑁</m:t>
                    </m:r>
                    <m:r>
                      <a:rPr lang="en-GB" sz="2200" i="1" dirty="0" smtClean="0">
                        <a:latin typeface="Cambria Math" panose="02040503050406030204" pitchFamily="18" charset="0"/>
                      </a:rPr>
                      <m:t> × </m:t>
                    </m:r>
                    <m:r>
                      <a:rPr lang="en-GB" sz="2200" i="1" dirty="0" smtClean="0">
                        <a:latin typeface="Cambria Math" panose="02040503050406030204" pitchFamily="18" charset="0"/>
                      </a:rPr>
                      <m:t>𝐾</m:t>
                    </m:r>
                    <m:r>
                      <a:rPr lang="en-GB" sz="2200" i="1" dirty="0" smtClean="0">
                        <a:latin typeface="Cambria Math" panose="02040503050406030204" pitchFamily="18" charset="0"/>
                      </a:rPr>
                      <m:t> </m:t>
                    </m:r>
                  </m:oMath>
                </a14:m>
                <a:r>
                  <a:rPr lang="en-GB" sz="2200" dirty="0">
                    <a:latin typeface="Abadi Extra Light" panose="020B0204020104020204" pitchFamily="34" charset="0"/>
                  </a:rPr>
                  <a:t>matrix with one-hot rows)</a:t>
                </a:r>
              </a:p>
              <a:p>
                <a:pPr lvl="1">
                  <a:buFont typeface="Wingdings" panose="05000000000000000000" pitchFamily="2" charset="2"/>
                  <a:buChar char="§"/>
                </a:pPr>
                <a:endParaRPr lang="en-GB" sz="22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Greedy approach: Optimize </a:t>
                </a:r>
                <a14:m>
                  <m:oMath xmlns:m="http://schemas.openxmlformats.org/officeDocument/2006/math">
                    <m:r>
                      <a:rPr lang="en-GB" sz="2600" b="1" i="1" dirty="0" smtClean="0">
                        <a:latin typeface="Cambria Math" panose="02040503050406030204" pitchFamily="18" charset="0"/>
                      </a:rPr>
                      <m:t>𝒁</m:t>
                    </m:r>
                  </m:oMath>
                </a14:m>
                <a:r>
                  <a:rPr lang="en-GB" sz="2600" dirty="0">
                    <a:latin typeface="Abadi Extra Light" panose="020B0204020104020204" pitchFamily="34" charset="0"/>
                  </a:rPr>
                  <a:t> one row (</a:t>
                </a:r>
                <a14:m>
                  <m:oMath xmlns:m="http://schemas.openxmlformats.org/officeDocument/2006/math">
                    <m:sSub>
                      <m:sSubPr>
                        <m:ctrlPr>
                          <a:rPr lang="en-GB" sz="2600" i="1" dirty="0" smtClean="0">
                            <a:latin typeface="Cambria Math" panose="02040503050406030204" pitchFamily="18" charset="0"/>
                          </a:rPr>
                        </m:ctrlPr>
                      </m:sSubPr>
                      <m:e>
                        <m:r>
                          <a:rPr lang="en-GB" sz="2600" i="1" dirty="0" smtClean="0">
                            <a:latin typeface="Cambria Math" panose="02040503050406030204" pitchFamily="18" charset="0"/>
                          </a:rPr>
                          <m:t>𝑧</m:t>
                        </m:r>
                      </m:e>
                      <m:sub>
                        <m:r>
                          <a:rPr lang="en-GB" sz="2600" i="1" dirty="0" smtClean="0">
                            <a:latin typeface="Cambria Math" panose="02040503050406030204" pitchFamily="18" charset="0"/>
                          </a:rPr>
                          <m:t>𝑛</m:t>
                        </m:r>
                      </m:sub>
                    </m:sSub>
                  </m:oMath>
                </a14:m>
                <a:r>
                  <a:rPr lang="en-GB" sz="2600" dirty="0">
                    <a:latin typeface="Abadi Extra Light" panose="020B0204020104020204" pitchFamily="34" charset="0"/>
                  </a:rPr>
                  <a:t>) at a time keeping all others </a:t>
                </a:r>
                <a14:m>
                  <m:oMath xmlns:m="http://schemas.openxmlformats.org/officeDocument/2006/math">
                    <m:sSub>
                      <m:sSubPr>
                        <m:ctrlPr>
                          <a:rPr lang="en-GB" sz="2600" i="1" dirty="0">
                            <a:latin typeface="Cambria Math" panose="02040503050406030204" pitchFamily="18" charset="0"/>
                          </a:rPr>
                        </m:ctrlPr>
                      </m:sSubPr>
                      <m:e>
                        <m:r>
                          <a:rPr lang="en-GB" sz="2600" i="1" dirty="0">
                            <a:latin typeface="Cambria Math" panose="02040503050406030204" pitchFamily="18" charset="0"/>
                          </a:rPr>
                          <m:t>𝑧</m:t>
                        </m:r>
                      </m:e>
                      <m:sub>
                        <m:r>
                          <a:rPr lang="en-GB" sz="2600" i="1" dirty="0">
                            <a:latin typeface="Cambria Math" panose="02040503050406030204" pitchFamily="18" charset="0"/>
                          </a:rPr>
                          <m:t>𝑛</m:t>
                        </m:r>
                      </m:sub>
                    </m:sSub>
                  </m:oMath>
                </a14:m>
                <a:r>
                  <a:rPr lang="en-GB" sz="2600" dirty="0">
                    <a:latin typeface="Abadi Extra Light" panose="020B0204020104020204" pitchFamily="34" charset="0"/>
                  </a:rPr>
                  <a:t>’s (and the cluster means </a:t>
                </a:r>
                <a14:m>
                  <m:oMath xmlns:m="http://schemas.openxmlformats.org/officeDocument/2006/math">
                    <m:sSub>
                      <m:sSubPr>
                        <m:ctrlPr>
                          <a:rPr lang="en-IN" sz="2600" b="0" i="1" smtClean="0">
                            <a:latin typeface="Cambria Math" panose="02040503050406030204" pitchFamily="18" charset="0"/>
                          </a:rPr>
                        </m:ctrlPr>
                      </m:sSubPr>
                      <m:e>
                        <m:r>
                          <a:rPr lang="en-IN" sz="2600" b="0" i="1" smtClean="0">
                            <a:latin typeface="Cambria Math" panose="02040503050406030204" pitchFamily="18" charset="0"/>
                          </a:rPr>
                          <m:t>𝜇</m:t>
                        </m:r>
                      </m:e>
                      <m:sub>
                        <m:r>
                          <a:rPr lang="en-IN" sz="2600" b="0" i="1" smtClean="0">
                            <a:latin typeface="Cambria Math" panose="02040503050406030204" pitchFamily="18" charset="0"/>
                          </a:rPr>
                          <m:t>1</m:t>
                        </m:r>
                      </m:sub>
                    </m:sSub>
                    <m:r>
                      <a:rPr lang="en-IN" sz="2600" b="0" i="1" smtClean="0">
                        <a:latin typeface="Cambria Math" panose="02040503050406030204" pitchFamily="18" charset="0"/>
                      </a:rPr>
                      <m:t>,</m:t>
                    </m:r>
                    <m:sSub>
                      <m:sSubPr>
                        <m:ctrlPr>
                          <a:rPr lang="en-IN" sz="2600" b="0" i="1" smtClean="0">
                            <a:latin typeface="Cambria Math" panose="02040503050406030204" pitchFamily="18" charset="0"/>
                          </a:rPr>
                        </m:ctrlPr>
                      </m:sSubPr>
                      <m:e>
                        <m:r>
                          <a:rPr lang="en-IN" sz="2600" b="0" i="1" smtClean="0">
                            <a:latin typeface="Cambria Math" panose="02040503050406030204" pitchFamily="18" charset="0"/>
                          </a:rPr>
                          <m:t>𝜇</m:t>
                        </m:r>
                      </m:e>
                      <m:sub>
                        <m:r>
                          <a:rPr lang="en-IN" sz="2600" b="0" i="1" smtClean="0">
                            <a:latin typeface="Cambria Math" panose="02040503050406030204" pitchFamily="18" charset="0"/>
                          </a:rPr>
                          <m:t>2</m:t>
                        </m:r>
                      </m:sub>
                    </m:sSub>
                    <m:r>
                      <a:rPr lang="en-IN" sz="2600" b="0" i="1" smtClean="0">
                        <a:latin typeface="Cambria Math" panose="02040503050406030204" pitchFamily="18" charset="0"/>
                      </a:rPr>
                      <m:t>,…, </m:t>
                    </m:r>
                    <m:sSub>
                      <m:sSubPr>
                        <m:ctrlPr>
                          <a:rPr lang="en-IN" sz="2600" b="0" i="1" smtClean="0">
                            <a:latin typeface="Cambria Math" panose="02040503050406030204" pitchFamily="18" charset="0"/>
                          </a:rPr>
                        </m:ctrlPr>
                      </m:sSubPr>
                      <m:e>
                        <m:r>
                          <a:rPr lang="en-IN" sz="2600" b="0" i="1" smtClean="0">
                            <a:latin typeface="Cambria Math" panose="02040503050406030204" pitchFamily="18" charset="0"/>
                          </a:rPr>
                          <m:t>𝜇</m:t>
                        </m:r>
                      </m:e>
                      <m:sub>
                        <m:r>
                          <a:rPr lang="en-IN" sz="2600" b="0" i="1" smtClean="0">
                            <a:latin typeface="Cambria Math" panose="02040503050406030204" pitchFamily="18" charset="0"/>
                          </a:rPr>
                          <m:t>𝐾</m:t>
                        </m:r>
                      </m:sub>
                    </m:sSub>
                    <m:r>
                      <a:rPr lang="en-IN" sz="2600" b="0" i="0" smtClean="0">
                        <a:latin typeface="Cambria Math" panose="02040503050406030204" pitchFamily="18" charset="0"/>
                      </a:rPr>
                      <m:t>)</m:t>
                    </m:r>
                  </m:oMath>
                </a14:m>
                <a:r>
                  <a:rPr lang="en-GB" sz="2600" dirty="0">
                    <a:latin typeface="Abadi Extra Light" panose="020B0204020104020204" pitchFamily="34" charset="0"/>
                  </a:rPr>
                  <a:t> fixed</a:t>
                </a: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Easy to see that this is minimized by assigning </a:t>
                </a:r>
                <a14:m>
                  <m:oMath xmlns:m="http://schemas.openxmlformats.org/officeDocument/2006/math">
                    <m:sSub>
                      <m:sSubPr>
                        <m:ctrlPr>
                          <a:rPr lang="en-IN" sz="2600" b="0" i="1" smtClean="0">
                            <a:latin typeface="Cambria Math" panose="02040503050406030204" pitchFamily="18" charset="0"/>
                          </a:rPr>
                        </m:ctrlPr>
                      </m:sSubPr>
                      <m:e>
                        <m:r>
                          <a:rPr lang="en-IN" sz="2600" b="1" i="1" smtClean="0">
                            <a:latin typeface="Cambria Math" panose="02040503050406030204" pitchFamily="18" charset="0"/>
                          </a:rPr>
                          <m:t>𝒙</m:t>
                        </m:r>
                      </m:e>
                      <m:sub>
                        <m:r>
                          <a:rPr lang="en-IN" sz="2600" b="0" i="1" smtClean="0">
                            <a:latin typeface="Cambria Math" panose="02040503050406030204" pitchFamily="18" charset="0"/>
                          </a:rPr>
                          <m:t>𝑛</m:t>
                        </m:r>
                      </m:sub>
                    </m:sSub>
                  </m:oMath>
                </a14:m>
                <a:r>
                  <a:rPr lang="en-GB" sz="2600" dirty="0">
                    <a:latin typeface="Abadi Extra Light" panose="020B0204020104020204" pitchFamily="34" charset="0"/>
                  </a:rPr>
                  <a:t> to the closest mean</a:t>
                </a:r>
              </a:p>
              <a:p>
                <a:pPr lvl="1">
                  <a:buFont typeface="Wingdings" panose="05000000000000000000" pitchFamily="2" charset="2"/>
                  <a:buChar char="§"/>
                </a:pPr>
                <a:r>
                  <a:rPr lang="en-GB" sz="2200" dirty="0">
                    <a:latin typeface="Abadi Extra Light" panose="020B0204020104020204" pitchFamily="34" charset="0"/>
                  </a:rPr>
                  <a:t>This is exactly what the </a:t>
                </a:r>
                <a14:m>
                  <m:oMath xmlns:m="http://schemas.openxmlformats.org/officeDocument/2006/math">
                    <m:r>
                      <a:rPr lang="en-GB" sz="2200" i="1" dirty="0" smtClean="0">
                        <a:latin typeface="Cambria Math" panose="02040503050406030204" pitchFamily="18" charset="0"/>
                      </a:rPr>
                      <m:t>𝐾</m:t>
                    </m:r>
                  </m:oMath>
                </a14:m>
                <a:r>
                  <a:rPr lang="en-GB" sz="2200" dirty="0">
                    <a:latin typeface="Abadi Extra Light" panose="020B0204020104020204" pitchFamily="34" charset="0"/>
                  </a:rPr>
                  <a:t>-means (Lloyd’s) algo does!</a:t>
                </a:r>
              </a:p>
              <a:p>
                <a:pPr lvl="1">
                  <a:buFont typeface="Wingdings" panose="05000000000000000000" pitchFamily="2" charset="2"/>
                  <a:buChar char="§"/>
                </a:pPr>
                <a:endParaRPr lang="en-GB" sz="22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marL="0" indent="0">
                  <a:buNone/>
                </a:pPr>
                <a:endParaRPr lang="en-GB" sz="800" dirty="0">
                  <a:latin typeface="Abadi Extra Light" panose="020B0204020104020204" pitchFamily="34" charset="0"/>
                </a:endParaRPr>
              </a:p>
            </p:txBody>
          </p:sp>
        </mc:Choice>
        <mc:Fallback xmlns="">
          <p:sp>
            <p:nvSpPr>
              <p:cNvPr id="4" name="Content Placeholder 2">
                <a:extLst>
                  <a:ext uri="{FF2B5EF4-FFF2-40B4-BE49-F238E27FC236}">
                    <a16:creationId xmlns:a14="http://schemas.microsoft.com/office/drawing/2010/main" xmlns=""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265245" y="1130786"/>
                <a:ext cx="11740617" cy="5557532"/>
              </a:xfrm>
              <a:blipFill>
                <a:blip r:embed="rId3" cstate="print"/>
                <a:stretch>
                  <a:fillRect l="-831" t="-1645"/>
                </a:stretch>
              </a:blipFill>
            </p:spPr>
            <p:txBody>
              <a:bodyPr/>
              <a:lstStyle/>
              <a:p>
                <a:r>
                  <a:rPr lang="en-IN">
                    <a:noFill/>
                  </a:rPr>
                  <a:t> </a:t>
                </a:r>
              </a:p>
            </p:txBody>
          </p:sp>
        </mc:Fallback>
      </mc:AlternateContent>
      <p:pic>
        <p:nvPicPr>
          <p:cNvPr id="13314" name="Picture 2">
            <a:extLst>
              <a:ext uri="{FF2B5EF4-FFF2-40B4-BE49-F238E27FC236}">
                <a16:creationId xmlns:a16="http://schemas.microsoft.com/office/drawing/2014/main" id="{AA3330BB-FB53-4F58-87E9-4FC198F82D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1950" y="1547370"/>
            <a:ext cx="7228100" cy="98642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6B89E073-FE11-4D1F-8EC2-0D836FE1FF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1950" y="4617506"/>
            <a:ext cx="6926001" cy="99063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35419391"/>
      </p:ext>
    </p:extLst>
  </p:cSld>
  <p:clrMapOvr>
    <a:masterClrMapping/>
  </p:clrMapOvr>
  <mc:AlternateContent xmlns:mc="http://schemas.openxmlformats.org/markup-compatibility/2006" xmlns:p14="http://schemas.microsoft.com/office/powerpoint/2010/main">
    <mc:Choice Requires="p14">
      <p:transition spd="slow" p14:dur="2000" advTm="206163"/>
    </mc:Choice>
    <mc:Fallback xmlns="">
      <p:transition spd="slow" advTm="2061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Effect transition="in" filter="wipe(down)">
                                      <p:cBhvr>
                                        <p:cTn id="12" dur="500"/>
                                        <p:tgtEl>
                                          <p:spTgt spid="133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down)">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down)">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wipe(down)">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3316"/>
                                        </p:tgtEl>
                                        <p:attrNameLst>
                                          <p:attrName>style.visibility</p:attrName>
                                        </p:attrNameLst>
                                      </p:cBhvr>
                                      <p:to>
                                        <p:strVal val="visible"/>
                                      </p:to>
                                    </p:set>
                                    <p:animEffect transition="in" filter="wipe(down)">
                                      <p:cBhvr>
                                        <p:cTn id="32" dur="500"/>
                                        <p:tgtEl>
                                          <p:spTgt spid="133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wipe(down)">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wipe(down)">
                                      <p:cBhvr>
                                        <p:cTn id="4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Solving for </a:t>
                </a:r>
                <a14:m>
                  <m:oMath xmlns:m="http://schemas.openxmlformats.org/officeDocument/2006/math">
                    <m:r>
                      <a:rPr lang="en-IN" b="1" i="1" smtClean="0">
                        <a:solidFill>
                          <a:schemeClr val="accent2">
                            <a:lumMod val="75000"/>
                          </a:schemeClr>
                        </a:solidFill>
                        <a:latin typeface="Cambria Math" panose="02040503050406030204" pitchFamily="18" charset="0"/>
                      </a:rPr>
                      <m:t>𝝁</m:t>
                    </m:r>
                  </m:oMath>
                </a14:m>
                <a:endParaRPr lang="en-IN" b="1" dirty="0">
                  <a:solidFill>
                    <a:schemeClr val="accent2">
                      <a:lumMod val="75000"/>
                    </a:schemeClr>
                  </a:solidFill>
                </a:endParaRPr>
              </a:p>
            </p:txBody>
          </p:sp>
        </mc:Choice>
        <mc:Fallback xmlns="">
          <p:sp>
            <p:nvSpPr>
              <p:cNvPr id="2" name="Title 1">
                <a:extLst>
                  <a:ext uri="{FF2B5EF4-FFF2-40B4-BE49-F238E27FC236}">
                    <a16:creationId xmlns:a14="http://schemas.microsoft.com/office/drawing/2010/main" xmlns="" xmlns:a16="http://schemas.microsoft.com/office/drawing/2014/main" id="{D7657946-FC7F-477C-9867-0ED704A858E1}"/>
                  </a:ext>
                </a:extLst>
              </p:cNvPr>
              <p:cNvSpPr>
                <a:spLocks noGrp="1" noRot="1" noChangeAspect="1" noMove="1" noResize="1" noEditPoints="1" noAdjustHandles="1" noChangeArrowheads="1" noChangeShapeType="1" noTextEdit="1"/>
              </p:cNvSpPr>
              <p:nvPr>
                <p:ph type="title"/>
              </p:nvPr>
            </p:nvSpPr>
            <p:spPr>
              <a:xfrm>
                <a:off x="265245" y="169682"/>
                <a:ext cx="11740617" cy="821500"/>
              </a:xfrm>
              <a:blipFill>
                <a:blip r:embed="rId3" cstate="print"/>
                <a:stretch>
                  <a:fillRect l="-2130" t="-15556" b="-27407"/>
                </a:stretch>
              </a:blipFill>
            </p:spPr>
            <p:txBody>
              <a:bodyPr/>
              <a:lstStyle/>
              <a:p>
                <a:r>
                  <a:rPr lang="en-IN">
                    <a:noFill/>
                  </a:rPr>
                  <a:t> </a:t>
                </a:r>
              </a:p>
            </p:txBody>
          </p:sp>
        </mc:Fallback>
      </mc:AlternateContent>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19</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sz="2600" dirty="0">
                    <a:latin typeface="Abadi Extra Light" panose="020B0204020104020204" pitchFamily="34" charset="0"/>
                  </a:rPr>
                  <a:t>Solving for 𝝁 with </a:t>
                </a:r>
                <a14:m>
                  <m:oMath xmlns:m="http://schemas.openxmlformats.org/officeDocument/2006/math">
                    <m:r>
                      <a:rPr lang="en-GB" sz="2600" b="1" i="1" dirty="0" smtClean="0">
                        <a:latin typeface="Cambria Math" panose="02040503050406030204" pitchFamily="18" charset="0"/>
                      </a:rPr>
                      <m:t>𝒁</m:t>
                    </m:r>
                  </m:oMath>
                </a14:m>
                <a:r>
                  <a:rPr lang="en-GB" sz="2600" dirty="0">
                    <a:latin typeface="Abadi Extra Light" panose="020B0204020104020204" pitchFamily="34" charset="0"/>
                  </a:rPr>
                  <a:t> fixed at </a:t>
                </a:r>
                <a14:m>
                  <m:oMath xmlns:m="http://schemas.openxmlformats.org/officeDocument/2006/math">
                    <m:acc>
                      <m:accPr>
                        <m:chr m:val="̂"/>
                        <m:ctrlPr>
                          <a:rPr lang="en-GB" sz="2600" i="1" smtClean="0">
                            <a:latin typeface="Cambria Math" panose="02040503050406030204" pitchFamily="18" charset="0"/>
                          </a:rPr>
                        </m:ctrlPr>
                      </m:accPr>
                      <m:e>
                        <m:r>
                          <a:rPr lang="en-GB" sz="2600" b="1" i="1" dirty="0">
                            <a:latin typeface="Cambria Math" panose="02040503050406030204" pitchFamily="18" charset="0"/>
                          </a:rPr>
                          <m:t>𝒁</m:t>
                        </m:r>
                      </m:e>
                    </m:acc>
                  </m:oMath>
                </a14:m>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Not difficult to solve (each </a:t>
                </a:r>
                <a14:m>
                  <m:oMath xmlns:m="http://schemas.openxmlformats.org/officeDocument/2006/math">
                    <m:sSub>
                      <m:sSubPr>
                        <m:ctrlPr>
                          <a:rPr lang="en-IN" sz="2600" b="0" i="1" smtClean="0">
                            <a:latin typeface="Cambria Math" panose="02040503050406030204" pitchFamily="18" charset="0"/>
                          </a:rPr>
                        </m:ctrlPr>
                      </m:sSubPr>
                      <m:e>
                        <m:r>
                          <a:rPr lang="en-IN" sz="2600" b="0" i="1" smtClean="0">
                            <a:latin typeface="Cambria Math" panose="02040503050406030204" pitchFamily="18" charset="0"/>
                          </a:rPr>
                          <m:t>𝜇</m:t>
                        </m:r>
                      </m:e>
                      <m:sub>
                        <m:r>
                          <a:rPr lang="en-IN" sz="2600" b="0" i="1" smtClean="0">
                            <a:latin typeface="Cambria Math" panose="02040503050406030204" pitchFamily="18" charset="0"/>
                          </a:rPr>
                          <m:t>𝑘</m:t>
                        </m:r>
                      </m:sub>
                    </m:sSub>
                  </m:oMath>
                </a14:m>
                <a:r>
                  <a:rPr lang="en-GB" sz="2600" dirty="0">
                    <a:latin typeface="Abadi Extra Light" panose="020B0204020104020204" pitchFamily="34" charset="0"/>
                  </a:rPr>
                  <a:t> is a real-valued vector, can optimize easily)</a:t>
                </a:r>
              </a:p>
              <a:p>
                <a:pPr marL="0" indent="0">
                  <a:buNone/>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Note that each </a:t>
                </a:r>
                <a14:m>
                  <m:oMath xmlns:m="http://schemas.openxmlformats.org/officeDocument/2006/math">
                    <m:sSub>
                      <m:sSubPr>
                        <m:ctrlPr>
                          <a:rPr lang="en-IN" sz="2600" i="1">
                            <a:latin typeface="Cambria Math" panose="02040503050406030204" pitchFamily="18" charset="0"/>
                          </a:rPr>
                        </m:ctrlPr>
                      </m:sSubPr>
                      <m:e>
                        <m:r>
                          <a:rPr lang="en-IN" sz="2600" i="1">
                            <a:latin typeface="Cambria Math" panose="02040503050406030204" pitchFamily="18" charset="0"/>
                          </a:rPr>
                          <m:t>𝜇</m:t>
                        </m:r>
                      </m:e>
                      <m:sub>
                        <m:r>
                          <a:rPr lang="en-IN" sz="2600" i="1">
                            <a:latin typeface="Cambria Math" panose="02040503050406030204" pitchFamily="18" charset="0"/>
                          </a:rPr>
                          <m:t>𝑘</m:t>
                        </m:r>
                      </m:sub>
                    </m:sSub>
                  </m:oMath>
                </a14:m>
                <a:r>
                  <a:rPr lang="en-GB" sz="2600" dirty="0">
                    <a:latin typeface="Abadi Extra Light" panose="020B0204020104020204" pitchFamily="34" charset="0"/>
                  </a:rPr>
                  <a:t> can be optimized for independently</a:t>
                </a:r>
              </a:p>
              <a:p>
                <a:pPr marL="0" indent="0">
                  <a:buNone/>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(Verify) This is minimized by setting </a:t>
                </a:r>
                <a14:m>
                  <m:oMath xmlns:m="http://schemas.openxmlformats.org/officeDocument/2006/math">
                    <m:acc>
                      <m:accPr>
                        <m:chr m:val="̂"/>
                        <m:ctrlPr>
                          <a:rPr lang="en-GB" sz="2600" i="1" smtClean="0">
                            <a:latin typeface="Cambria Math" panose="02040503050406030204" pitchFamily="18" charset="0"/>
                          </a:rPr>
                        </m:ctrlPr>
                      </m:accPr>
                      <m:e>
                        <m:sSub>
                          <m:sSubPr>
                            <m:ctrlPr>
                              <a:rPr lang="en-IN" sz="2600" i="1">
                                <a:latin typeface="Cambria Math" panose="02040503050406030204" pitchFamily="18" charset="0"/>
                              </a:rPr>
                            </m:ctrlPr>
                          </m:sSubPr>
                          <m:e>
                            <m:r>
                              <a:rPr lang="en-IN" sz="2600" i="1">
                                <a:latin typeface="Cambria Math" panose="02040503050406030204" pitchFamily="18" charset="0"/>
                              </a:rPr>
                              <m:t>𝜇</m:t>
                            </m:r>
                          </m:e>
                          <m:sub>
                            <m:r>
                              <a:rPr lang="en-IN" sz="2600" i="1">
                                <a:latin typeface="Cambria Math" panose="02040503050406030204" pitchFamily="18" charset="0"/>
                              </a:rPr>
                              <m:t>𝑘</m:t>
                            </m:r>
                          </m:sub>
                        </m:sSub>
                      </m:e>
                    </m:acc>
                  </m:oMath>
                </a14:m>
                <a:r>
                  <a:rPr lang="en-GB" sz="2600" dirty="0">
                    <a:latin typeface="Abadi Extra Light" panose="020B0204020104020204" pitchFamily="34" charset="0"/>
                  </a:rPr>
                  <a:t> to be mean of points currently in cluster </a:t>
                </a:r>
                <a14:m>
                  <m:oMath xmlns:m="http://schemas.openxmlformats.org/officeDocument/2006/math">
                    <m:r>
                      <a:rPr lang="en-GB" sz="2600" i="1" dirty="0" smtClean="0">
                        <a:latin typeface="Cambria Math" panose="02040503050406030204" pitchFamily="18" charset="0"/>
                      </a:rPr>
                      <m:t>𝑘</m:t>
                    </m:r>
                  </m:oMath>
                </a14:m>
                <a:endParaRPr lang="en-GB" sz="2600" dirty="0">
                  <a:latin typeface="Abadi Extra Light" panose="020B0204020104020204" pitchFamily="34" charset="0"/>
                </a:endParaRPr>
              </a:p>
              <a:p>
                <a:pPr lvl="1">
                  <a:buFont typeface="Wingdings" panose="05000000000000000000" pitchFamily="2" charset="2"/>
                  <a:buChar char="§"/>
                </a:pPr>
                <a:r>
                  <a:rPr lang="en-GB" sz="2200" dirty="0">
                    <a:latin typeface="Abadi Extra Light" panose="020B0204020104020204" pitchFamily="34" charset="0"/>
                  </a:rPr>
                  <a:t>This is exactly what the </a:t>
                </a:r>
                <a14:m>
                  <m:oMath xmlns:m="http://schemas.openxmlformats.org/officeDocument/2006/math">
                    <m:r>
                      <a:rPr lang="en-GB" sz="2200" i="1" dirty="0">
                        <a:latin typeface="Cambria Math" panose="02040503050406030204" pitchFamily="18" charset="0"/>
                      </a:rPr>
                      <m:t>𝐾</m:t>
                    </m:r>
                  </m:oMath>
                </a14:m>
                <a:r>
                  <a:rPr lang="en-GB" sz="2200" dirty="0">
                    <a:latin typeface="Abadi Extra Light" panose="020B0204020104020204" pitchFamily="34" charset="0"/>
                  </a:rPr>
                  <a:t>-means (Lloyd’s) algo does!</a:t>
                </a: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marL="0" indent="0">
                  <a:buNone/>
                </a:pPr>
                <a:endParaRPr lang="en-GB" sz="800" dirty="0">
                  <a:latin typeface="Abadi Extra Light" panose="020B0204020104020204" pitchFamily="34" charset="0"/>
                </a:endParaRPr>
              </a:p>
            </p:txBody>
          </p:sp>
        </mc:Choice>
        <mc:Fallback xmlns="">
          <p:sp>
            <p:nvSpPr>
              <p:cNvPr id="4" name="Content Placeholder 2">
                <a:extLst>
                  <a:ext uri="{FF2B5EF4-FFF2-40B4-BE49-F238E27FC236}">
                    <a16:creationId xmlns:a14="http://schemas.microsoft.com/office/drawing/2010/main" xmlns=""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265245" y="1130786"/>
                <a:ext cx="11740617" cy="5557532"/>
              </a:xfrm>
              <a:blipFill>
                <a:blip r:embed="rId4" cstate="print"/>
                <a:stretch>
                  <a:fillRect l="-831" t="-1645" b="-4057"/>
                </a:stretch>
              </a:blipFill>
            </p:spPr>
            <p:txBody>
              <a:bodyPr/>
              <a:lstStyle/>
              <a:p>
                <a:r>
                  <a:rPr lang="en-IN">
                    <a:noFill/>
                  </a:rPr>
                  <a:t> </a:t>
                </a:r>
              </a:p>
            </p:txBody>
          </p:sp>
        </mc:Fallback>
      </mc:AlternateContent>
      <p:pic>
        <p:nvPicPr>
          <p:cNvPr id="14338" name="Picture 2">
            <a:extLst>
              <a:ext uri="{FF2B5EF4-FFF2-40B4-BE49-F238E27FC236}">
                <a16:creationId xmlns:a16="http://schemas.microsoft.com/office/drawing/2014/main" id="{8EE26B19-61AC-48E9-8A14-6EAC27230D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9705" y="1839046"/>
            <a:ext cx="7552589" cy="100399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C727FB2B-CDDF-4838-BB09-799DB8996D3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1436" y="3803655"/>
            <a:ext cx="4429125" cy="9620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73327747"/>
      </p:ext>
    </p:extLst>
  </p:cSld>
  <p:clrMapOvr>
    <a:masterClrMapping/>
  </p:clrMapOvr>
  <mc:AlternateContent xmlns:mc="http://schemas.openxmlformats.org/markup-compatibility/2006" xmlns:p14="http://schemas.microsoft.com/office/powerpoint/2010/main">
    <mc:Choice Requires="p14">
      <p:transition spd="slow" p14:dur="2000" advTm="149140"/>
    </mc:Choice>
    <mc:Fallback xmlns="">
      <p:transition spd="slow" advTm="1491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Effect transition="in" filter="wipe(down)">
                                      <p:cBhvr>
                                        <p:cTn id="12" dur="500"/>
                                        <p:tgtEl>
                                          <p:spTgt spid="143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down)">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340"/>
                                        </p:tgtEl>
                                        <p:attrNameLst>
                                          <p:attrName>style.visibility</p:attrName>
                                        </p:attrNameLst>
                                      </p:cBhvr>
                                      <p:to>
                                        <p:strVal val="visible"/>
                                      </p:to>
                                    </p:set>
                                    <p:animEffect transition="in" filter="wipe(down)">
                                      <p:cBhvr>
                                        <p:cTn id="22" dur="500"/>
                                        <p:tgtEl>
                                          <p:spTgt spid="143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wipe(down)">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wipe(down)">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animEffect transition="in" filter="wipe(down)">
                                      <p:cBhvr>
                                        <p:cTn id="37"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7D04-4833-C636-076E-9EBB884D9D24}"/>
              </a:ext>
            </a:extLst>
          </p:cNvPr>
          <p:cNvSpPr>
            <a:spLocks noGrp="1"/>
          </p:cNvSpPr>
          <p:nvPr>
            <p:ph type="title"/>
          </p:nvPr>
        </p:nvSpPr>
        <p:spPr/>
        <p:txBody>
          <a:bodyPr/>
          <a:lstStyle/>
          <a:p>
            <a:r>
              <a:rPr lang="en-US" altLang="en-US" dirty="0"/>
              <a:t>Supervised learning vs. unsupervised learning</a:t>
            </a:r>
            <a:endParaRPr lang="en-US" dirty="0"/>
          </a:p>
        </p:txBody>
      </p:sp>
      <p:sp>
        <p:nvSpPr>
          <p:cNvPr id="3" name="Content Placeholder 2">
            <a:extLst>
              <a:ext uri="{FF2B5EF4-FFF2-40B4-BE49-F238E27FC236}">
                <a16:creationId xmlns:a16="http://schemas.microsoft.com/office/drawing/2014/main" id="{FEF2F966-83DD-D88C-83C5-DB22D87AF9BA}"/>
              </a:ext>
            </a:extLst>
          </p:cNvPr>
          <p:cNvSpPr>
            <a:spLocks noGrp="1"/>
          </p:cNvSpPr>
          <p:nvPr>
            <p:ph idx="1"/>
          </p:nvPr>
        </p:nvSpPr>
        <p:spPr/>
        <p:txBody>
          <a:bodyPr/>
          <a:lstStyle/>
          <a:p>
            <a:r>
              <a:rPr lang="en-US" altLang="ja-JP" dirty="0">
                <a:solidFill>
                  <a:srgbClr val="FF0000"/>
                </a:solidFill>
                <a:ea typeface="ＭＳ Ｐゴシック" panose="020B0600070205080204" pitchFamily="34" charset="-128"/>
              </a:rPr>
              <a:t>Supervised learning</a:t>
            </a:r>
            <a:r>
              <a:rPr lang="en-US" altLang="ja-JP" dirty="0">
                <a:solidFill>
                  <a:srgbClr val="FF5050"/>
                </a:solidFill>
                <a:ea typeface="ＭＳ Ｐゴシック" panose="020B0600070205080204" pitchFamily="34" charset="-128"/>
              </a:rPr>
              <a:t>:</a:t>
            </a:r>
            <a:r>
              <a:rPr lang="en-US" altLang="ja-JP" dirty="0">
                <a:ea typeface="ＭＳ Ｐゴシック" panose="020B0600070205080204" pitchFamily="34" charset="-128"/>
              </a:rPr>
              <a:t> discover patterns in the data that relate data attributes with a target (class) attribute. </a:t>
            </a:r>
          </a:p>
          <a:p>
            <a:pPr lvl="1"/>
            <a:r>
              <a:rPr lang="en-US" altLang="ja-JP" dirty="0">
                <a:ea typeface="ＭＳ Ｐゴシック" panose="020B0600070205080204" pitchFamily="34" charset="-128"/>
              </a:rPr>
              <a:t>These patterns are then utilized to predict the values of the target attribute in future data instances. </a:t>
            </a:r>
          </a:p>
          <a:p>
            <a:pPr marL="457200" lvl="1" indent="0">
              <a:buNone/>
            </a:pPr>
            <a:endParaRPr lang="en-US" altLang="ja-JP" dirty="0">
              <a:ea typeface="ＭＳ Ｐゴシック" panose="020B0600070205080204" pitchFamily="34" charset="-128"/>
            </a:endParaRPr>
          </a:p>
          <a:p>
            <a:r>
              <a:rPr lang="en-US" altLang="ja-JP" dirty="0">
                <a:solidFill>
                  <a:srgbClr val="FF0000"/>
                </a:solidFill>
                <a:ea typeface="ＭＳ Ｐゴシック" panose="020B0600070205080204" pitchFamily="34" charset="-128"/>
              </a:rPr>
              <a:t>Unsupervised learning</a:t>
            </a:r>
            <a:r>
              <a:rPr lang="en-US" altLang="ja-JP" dirty="0">
                <a:ea typeface="ＭＳ Ｐゴシック" panose="020B0600070205080204" pitchFamily="34" charset="-128"/>
              </a:rPr>
              <a:t>: The data have no target attribute. </a:t>
            </a:r>
          </a:p>
          <a:p>
            <a:pPr lvl="1"/>
            <a:r>
              <a:rPr lang="en-US" altLang="ja-JP" dirty="0">
                <a:ea typeface="ＭＳ Ｐゴシック" panose="020B0600070205080204" pitchFamily="34" charset="-128"/>
              </a:rPr>
              <a:t>We want to explore the data to find some intrinsic structures in them. </a:t>
            </a:r>
            <a:endParaRPr lang="en-US" altLang="en-US" dirty="0"/>
          </a:p>
          <a:p>
            <a:endParaRPr lang="en-US" dirty="0"/>
          </a:p>
        </p:txBody>
      </p:sp>
    </p:spTree>
    <p:extLst>
      <p:ext uri="{BB962C8B-B14F-4D97-AF65-F5344CB8AC3E}">
        <p14:creationId xmlns:p14="http://schemas.microsoft.com/office/powerpoint/2010/main" val="243975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E448-73D3-68AB-9076-B81303051C2A}"/>
              </a:ext>
            </a:extLst>
          </p:cNvPr>
          <p:cNvSpPr>
            <a:spLocks noGrp="1"/>
          </p:cNvSpPr>
          <p:nvPr>
            <p:ph type="title"/>
          </p:nvPr>
        </p:nvSpPr>
        <p:spPr/>
        <p:txBody>
          <a:bodyPr/>
          <a:lstStyle/>
          <a:p>
            <a:r>
              <a:rPr lang="en-US" dirty="0"/>
              <a:t>Initializing K-means.</a:t>
            </a:r>
          </a:p>
        </p:txBody>
      </p:sp>
      <p:sp>
        <p:nvSpPr>
          <p:cNvPr id="3" name="Content Placeholder 2">
            <a:extLst>
              <a:ext uri="{FF2B5EF4-FFF2-40B4-BE49-F238E27FC236}">
                <a16:creationId xmlns:a16="http://schemas.microsoft.com/office/drawing/2014/main" id="{203D3CE7-C24B-9CDB-7BED-FAD7C8202BDC}"/>
              </a:ext>
            </a:extLst>
          </p:cNvPr>
          <p:cNvSpPr>
            <a:spLocks noGrp="1"/>
          </p:cNvSpPr>
          <p:nvPr>
            <p:ph idx="1"/>
          </p:nvPr>
        </p:nvSpPr>
        <p:spPr/>
        <p:txBody>
          <a:bodyPr/>
          <a:lstStyle/>
          <a:p>
            <a:r>
              <a:rPr lang="en-US" dirty="0"/>
              <a:t>Initializing K-means is the initial step of the K-means clustering algorithm, which is an unsupervised machine learning technique used for partitioning data points into K clusters.</a:t>
            </a:r>
          </a:p>
          <a:p>
            <a:endParaRPr lang="en-US" dirty="0"/>
          </a:p>
          <a:p>
            <a:r>
              <a:rPr lang="en-US" dirty="0"/>
              <a:t>The goal of K-means is to minimize the sum of squared distances between data points and their corresponding cluster centers, often referred to as centroids.</a:t>
            </a:r>
          </a:p>
        </p:txBody>
      </p:sp>
    </p:spTree>
    <p:extLst>
      <p:ext uri="{BB962C8B-B14F-4D97-AF65-F5344CB8AC3E}">
        <p14:creationId xmlns:p14="http://schemas.microsoft.com/office/powerpoint/2010/main" val="873379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C2E8-AF98-F130-F612-3F04273A4CF9}"/>
              </a:ext>
            </a:extLst>
          </p:cNvPr>
          <p:cNvSpPr>
            <a:spLocks noGrp="1"/>
          </p:cNvSpPr>
          <p:nvPr>
            <p:ph type="title"/>
          </p:nvPr>
        </p:nvSpPr>
        <p:spPr/>
        <p:txBody>
          <a:bodyPr/>
          <a:lstStyle/>
          <a:p>
            <a:r>
              <a:rPr lang="en-US" dirty="0"/>
              <a:t>General process for initializing K-means</a:t>
            </a:r>
          </a:p>
        </p:txBody>
      </p:sp>
      <p:sp>
        <p:nvSpPr>
          <p:cNvPr id="3" name="Content Placeholder 2">
            <a:extLst>
              <a:ext uri="{FF2B5EF4-FFF2-40B4-BE49-F238E27FC236}">
                <a16:creationId xmlns:a16="http://schemas.microsoft.com/office/drawing/2014/main" id="{8D83979D-F5DC-C67C-8914-A42042C2C2E6}"/>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Choose the number of clusters (K): Decide the number of clusters you want to partition your data into. This is a user-specified parameter and requires domain knowledge or experimentation to determine the optimal value.</a:t>
            </a:r>
          </a:p>
          <a:p>
            <a:pPr marL="514350" indent="-514350">
              <a:buFont typeface="+mj-lt"/>
              <a:buAutoNum type="arabicPeriod"/>
            </a:pPr>
            <a:endParaRPr lang="en-US" dirty="0"/>
          </a:p>
          <a:p>
            <a:pPr marL="514350" indent="-514350">
              <a:buFont typeface="+mj-lt"/>
              <a:buAutoNum type="arabicPeriod"/>
            </a:pPr>
            <a:r>
              <a:rPr lang="en-US" dirty="0"/>
              <a:t>Select initial centroids: Randomly select K data points from your dataset as the initial centroids. These data points will serve as the starting positions for the cluster centers.</a:t>
            </a:r>
          </a:p>
          <a:p>
            <a:pPr marL="514350" indent="-514350">
              <a:buFont typeface="+mj-lt"/>
              <a:buAutoNum type="arabicPeriod"/>
            </a:pPr>
            <a:endParaRPr lang="en-US" dirty="0"/>
          </a:p>
          <a:p>
            <a:pPr marL="514350" indent="-514350">
              <a:buFont typeface="+mj-lt"/>
              <a:buAutoNum type="arabicPeriod"/>
            </a:pPr>
            <a:r>
              <a:rPr lang="en-US" dirty="0"/>
              <a:t>Assign data points to clusters: Calculate the distance between each data point and all the centroids. Assign each data point to the cluster with the nearest centroid. This step forms the initial clustering.</a:t>
            </a:r>
          </a:p>
          <a:p>
            <a:endParaRPr lang="en-US" dirty="0"/>
          </a:p>
        </p:txBody>
      </p:sp>
    </p:spTree>
    <p:extLst>
      <p:ext uri="{BB962C8B-B14F-4D97-AF65-F5344CB8AC3E}">
        <p14:creationId xmlns:p14="http://schemas.microsoft.com/office/powerpoint/2010/main" val="1553573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9A63-051E-866B-1639-02EC67F38919}"/>
              </a:ext>
            </a:extLst>
          </p:cNvPr>
          <p:cNvSpPr>
            <a:spLocks noGrp="1"/>
          </p:cNvSpPr>
          <p:nvPr>
            <p:ph type="title"/>
          </p:nvPr>
        </p:nvSpPr>
        <p:spPr/>
        <p:txBody>
          <a:bodyPr/>
          <a:lstStyle/>
          <a:p>
            <a:r>
              <a:rPr lang="en-US" dirty="0"/>
              <a:t>Cont.	</a:t>
            </a:r>
          </a:p>
        </p:txBody>
      </p:sp>
      <p:sp>
        <p:nvSpPr>
          <p:cNvPr id="3" name="Content Placeholder 2">
            <a:extLst>
              <a:ext uri="{FF2B5EF4-FFF2-40B4-BE49-F238E27FC236}">
                <a16:creationId xmlns:a16="http://schemas.microsoft.com/office/drawing/2014/main" id="{5D7A8AF9-CE4E-8962-1AB8-3DB77C4269F4}"/>
              </a:ext>
            </a:extLst>
          </p:cNvPr>
          <p:cNvSpPr>
            <a:spLocks noGrp="1"/>
          </p:cNvSpPr>
          <p:nvPr>
            <p:ph idx="1"/>
          </p:nvPr>
        </p:nvSpPr>
        <p:spPr/>
        <p:txBody>
          <a:bodyPr>
            <a:normAutofit lnSpcReduction="10000"/>
          </a:bodyPr>
          <a:lstStyle/>
          <a:p>
            <a:pPr marL="0" indent="0">
              <a:buNone/>
            </a:pPr>
            <a:r>
              <a:rPr lang="en-US" dirty="0"/>
              <a:t>4.   Update centroids: Calculate the mean (center) of the data points    within each cluster and move the centroids to these new positions.</a:t>
            </a:r>
          </a:p>
          <a:p>
            <a:pPr marL="514350" indent="-514350">
              <a:buFont typeface="+mj-lt"/>
              <a:buAutoNum type="arabicPeriod"/>
            </a:pPr>
            <a:endParaRPr lang="en-US" dirty="0"/>
          </a:p>
          <a:p>
            <a:pPr marL="0" indent="0">
              <a:buNone/>
            </a:pPr>
            <a:r>
              <a:rPr lang="en-US" dirty="0"/>
              <a:t>5.    Repeat steps 3 and 4: Continue steps 3 and 4 iteratively until convergence or until a specified number of iterations is reached. Convergence happens when the cluster assignments stop changing significantly or when the centroids stop moving substantially.</a:t>
            </a:r>
          </a:p>
          <a:p>
            <a:pPr marL="514350" indent="-514350">
              <a:buFont typeface="+mj-lt"/>
              <a:buAutoNum type="arabicPeriod"/>
            </a:pPr>
            <a:endParaRPr lang="en-US" dirty="0"/>
          </a:p>
          <a:p>
            <a:pPr marL="0" indent="0">
              <a:buNone/>
            </a:pPr>
            <a:r>
              <a:rPr lang="en-US" dirty="0"/>
              <a:t>6.    Final clustering: Once convergence is reached, the algorithm stops, and you have your final clustering result.</a:t>
            </a:r>
          </a:p>
          <a:p>
            <a:endParaRPr lang="en-US" dirty="0"/>
          </a:p>
        </p:txBody>
      </p:sp>
    </p:spTree>
    <p:extLst>
      <p:ext uri="{BB962C8B-B14F-4D97-AF65-F5344CB8AC3E}">
        <p14:creationId xmlns:p14="http://schemas.microsoft.com/office/powerpoint/2010/main" val="2383181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Convergence of </a:t>
            </a:r>
            <a:r>
              <a:rPr lang="en-IN" i="1" dirty="0">
                <a:solidFill>
                  <a:schemeClr val="accent2">
                    <a:lumMod val="75000"/>
                  </a:schemeClr>
                </a:solidFill>
              </a:rPr>
              <a:t>K</a:t>
            </a:r>
            <a:r>
              <a:rPr lang="en-IN" dirty="0">
                <a:solidFill>
                  <a:schemeClr val="accent2">
                    <a:lumMod val="75000"/>
                  </a:schemeClr>
                </a:solidFill>
              </a:rPr>
              <a:t>-means algorithm</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23</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sz="2600" dirty="0">
                    <a:latin typeface="Abadi Extra Light" panose="020B0204020104020204" pitchFamily="34" charset="0"/>
                  </a:rPr>
                  <a:t>Each step (updating </a:t>
                </a:r>
                <a14:m>
                  <m:oMath xmlns:m="http://schemas.openxmlformats.org/officeDocument/2006/math">
                    <m:r>
                      <a:rPr lang="en-GB" sz="2600" b="1" i="1" dirty="0" smtClean="0">
                        <a:latin typeface="Cambria Math" panose="02040503050406030204" pitchFamily="18" charset="0"/>
                      </a:rPr>
                      <m:t>𝒁</m:t>
                    </m:r>
                  </m:oMath>
                </a14:m>
                <a:r>
                  <a:rPr lang="en-GB" sz="2600" dirty="0">
                    <a:latin typeface="Abadi Extra Light" panose="020B0204020104020204" pitchFamily="34" charset="0"/>
                  </a:rPr>
                  <a:t> or </a:t>
                </a:r>
                <a14:m>
                  <m:oMath xmlns:m="http://schemas.openxmlformats.org/officeDocument/2006/math">
                    <m:r>
                      <a:rPr lang="en-IN" sz="2600" b="1" i="1" smtClean="0">
                        <a:latin typeface="Cambria Math" panose="02040503050406030204" pitchFamily="18" charset="0"/>
                      </a:rPr>
                      <m:t>𝝁</m:t>
                    </m:r>
                  </m:oMath>
                </a14:m>
                <a:r>
                  <a:rPr lang="en-GB" sz="2600" dirty="0">
                    <a:latin typeface="Abadi Extra Light" panose="020B0204020104020204" pitchFamily="34" charset="0"/>
                  </a:rPr>
                  <a:t>) can never increase the </a:t>
                </a:r>
                <a14:m>
                  <m:oMath xmlns:m="http://schemas.openxmlformats.org/officeDocument/2006/math">
                    <m:r>
                      <a:rPr lang="en-GB" sz="2600" b="0" i="1" dirty="0" smtClean="0">
                        <a:latin typeface="Cambria Math" panose="02040503050406030204" pitchFamily="18" charset="0"/>
                      </a:rPr>
                      <m:t>𝐾</m:t>
                    </m:r>
                  </m:oMath>
                </a14:m>
                <a:r>
                  <a:rPr lang="en-GB" sz="2600" dirty="0">
                    <a:latin typeface="Abadi Extra Light" panose="020B0204020104020204" pitchFamily="34" charset="0"/>
                  </a:rPr>
                  <a:t>-means loss</a:t>
                </a:r>
              </a:p>
              <a:p>
                <a:pPr>
                  <a:buFont typeface="Wingdings" panose="05000000000000000000" pitchFamily="2" charset="2"/>
                  <a:buChar char="§"/>
                </a:pPr>
                <a:r>
                  <a:rPr lang="en-GB" sz="2600" dirty="0">
                    <a:latin typeface="Abadi Extra Light" panose="020B0204020104020204" pitchFamily="34" charset="0"/>
                  </a:rPr>
                  <a:t>When we update </a:t>
                </a:r>
                <a14:m>
                  <m:oMath xmlns:m="http://schemas.openxmlformats.org/officeDocument/2006/math">
                    <m:r>
                      <a:rPr lang="en-GB" sz="2600" b="1" i="1" dirty="0">
                        <a:latin typeface="Cambria Math" panose="02040503050406030204" pitchFamily="18" charset="0"/>
                      </a:rPr>
                      <m:t>𝒁</m:t>
                    </m:r>
                  </m:oMath>
                </a14:m>
                <a:r>
                  <a:rPr lang="en-GB" sz="2600" dirty="0">
                    <a:latin typeface="Abadi Extra Light" panose="020B0204020104020204" pitchFamily="34" charset="0"/>
                  </a:rPr>
                  <a:t> from </a:t>
                </a:r>
                <a14:m>
                  <m:oMath xmlns:m="http://schemas.openxmlformats.org/officeDocument/2006/math">
                    <m:sSup>
                      <m:sSupPr>
                        <m:ctrlPr>
                          <a:rPr lang="en-IN" sz="2600" b="1" i="1" dirty="0" smtClean="0">
                            <a:latin typeface="Cambria Math" panose="02040503050406030204" pitchFamily="18" charset="0"/>
                          </a:rPr>
                        </m:ctrlPr>
                      </m:sSupPr>
                      <m:e>
                        <m:r>
                          <a:rPr lang="en-GB" sz="2600" b="1" i="1" dirty="0">
                            <a:latin typeface="Cambria Math" panose="02040503050406030204" pitchFamily="18" charset="0"/>
                          </a:rPr>
                          <m:t>𝒁</m:t>
                        </m:r>
                      </m:e>
                      <m:sup>
                        <m:r>
                          <a:rPr lang="en-IN" sz="2600" b="0" i="1" dirty="0" smtClean="0">
                            <a:latin typeface="Cambria Math" panose="02040503050406030204" pitchFamily="18" charset="0"/>
                          </a:rPr>
                          <m:t>(</m:t>
                        </m:r>
                        <m:r>
                          <a:rPr lang="en-IN" sz="2600" b="0" i="1" dirty="0" smtClean="0">
                            <a:latin typeface="Cambria Math" panose="02040503050406030204" pitchFamily="18" charset="0"/>
                          </a:rPr>
                          <m:t>𝑡</m:t>
                        </m:r>
                        <m:r>
                          <a:rPr lang="en-IN" sz="2600" b="0" i="1" dirty="0" smtClean="0">
                            <a:latin typeface="Cambria Math" panose="02040503050406030204" pitchFamily="18" charset="0"/>
                          </a:rPr>
                          <m:t>−1)</m:t>
                        </m:r>
                      </m:sup>
                    </m:sSup>
                  </m:oMath>
                </a14:m>
                <a:r>
                  <a:rPr lang="en-GB" sz="2600" dirty="0">
                    <a:latin typeface="Abadi Extra Light" panose="020B0204020104020204" pitchFamily="34" charset="0"/>
                  </a:rPr>
                  <a:t> to </a:t>
                </a:r>
                <a14:m>
                  <m:oMath xmlns:m="http://schemas.openxmlformats.org/officeDocument/2006/math">
                    <m:sSup>
                      <m:sSupPr>
                        <m:ctrlPr>
                          <a:rPr lang="en-IN" sz="2600" b="1" i="1" dirty="0">
                            <a:latin typeface="Cambria Math" panose="02040503050406030204" pitchFamily="18" charset="0"/>
                          </a:rPr>
                        </m:ctrlPr>
                      </m:sSupPr>
                      <m:e>
                        <m:r>
                          <a:rPr lang="en-GB" sz="2600" b="1" i="1" dirty="0">
                            <a:latin typeface="Cambria Math" panose="02040503050406030204" pitchFamily="18" charset="0"/>
                          </a:rPr>
                          <m:t>𝒁</m:t>
                        </m:r>
                      </m:e>
                      <m:sup>
                        <m:r>
                          <a:rPr lang="en-IN" sz="2600" i="1" dirty="0">
                            <a:latin typeface="Cambria Math" panose="02040503050406030204" pitchFamily="18" charset="0"/>
                          </a:rPr>
                          <m:t>(</m:t>
                        </m:r>
                        <m:r>
                          <a:rPr lang="en-IN" sz="2600" i="1" dirty="0">
                            <a:latin typeface="Cambria Math" panose="02040503050406030204" pitchFamily="18" charset="0"/>
                          </a:rPr>
                          <m:t>𝑡</m:t>
                        </m:r>
                        <m:r>
                          <a:rPr lang="en-IN" sz="2600" i="1" dirty="0">
                            <a:latin typeface="Cambria Math" panose="02040503050406030204" pitchFamily="18" charset="0"/>
                          </a:rPr>
                          <m:t>)</m:t>
                        </m:r>
                      </m:sup>
                    </m:sSup>
                  </m:oMath>
                </a14:m>
                <a:endParaRPr lang="en-GB" sz="2600" dirty="0">
                  <a:latin typeface="Abadi Extra Light" panose="020B0204020104020204" pitchFamily="34" charset="0"/>
                </a:endParaRPr>
              </a:p>
              <a:p>
                <a:pPr marL="0" indent="0">
                  <a:buNone/>
                </a:pPr>
                <a:r>
                  <a:rPr lang="en-IN" dirty="0"/>
                  <a:t>           </a:t>
                </a:r>
                <a:endParaRPr lang="en-GB" sz="2600" dirty="0">
                  <a:latin typeface="Abadi Extra Light" panose="020B0204020104020204" pitchFamily="34" charset="0"/>
                </a:endParaRPr>
              </a:p>
              <a:p>
                <a:pPr>
                  <a:buFont typeface="Wingdings" panose="05000000000000000000" pitchFamily="2" charset="2"/>
                  <a:buChar char="§"/>
                </a:pPr>
                <a:endParaRPr lang="en-GB" sz="2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When we update </a:t>
                </a:r>
                <a14:m>
                  <m:oMath xmlns:m="http://schemas.openxmlformats.org/officeDocument/2006/math">
                    <m:r>
                      <a:rPr lang="en-IN" sz="2600" b="1" i="1">
                        <a:latin typeface="Cambria Math" panose="02040503050406030204" pitchFamily="18" charset="0"/>
                      </a:rPr>
                      <m:t>𝝁</m:t>
                    </m:r>
                  </m:oMath>
                </a14:m>
                <a:r>
                  <a:rPr lang="en-GB" sz="2600" dirty="0">
                    <a:latin typeface="Abadi Extra Light" panose="020B0204020104020204" pitchFamily="34" charset="0"/>
                  </a:rPr>
                  <a:t> from </a:t>
                </a:r>
                <a14:m>
                  <m:oMath xmlns:m="http://schemas.openxmlformats.org/officeDocument/2006/math">
                    <m:sSup>
                      <m:sSupPr>
                        <m:ctrlPr>
                          <a:rPr lang="en-IN" sz="2600" b="1" i="1" dirty="0">
                            <a:latin typeface="Cambria Math" panose="02040503050406030204" pitchFamily="18" charset="0"/>
                          </a:rPr>
                        </m:ctrlPr>
                      </m:sSupPr>
                      <m:e>
                        <m:r>
                          <a:rPr lang="en-IN" sz="2600" b="1" i="1">
                            <a:latin typeface="Cambria Math" panose="02040503050406030204" pitchFamily="18" charset="0"/>
                          </a:rPr>
                          <m:t>𝝁</m:t>
                        </m:r>
                      </m:e>
                      <m:sup>
                        <m:r>
                          <a:rPr lang="en-IN" sz="2600" i="1" dirty="0">
                            <a:latin typeface="Cambria Math" panose="02040503050406030204" pitchFamily="18" charset="0"/>
                          </a:rPr>
                          <m:t>(</m:t>
                        </m:r>
                        <m:r>
                          <a:rPr lang="en-IN" sz="2600" i="1" dirty="0">
                            <a:latin typeface="Cambria Math" panose="02040503050406030204" pitchFamily="18" charset="0"/>
                          </a:rPr>
                          <m:t>𝑡</m:t>
                        </m:r>
                        <m:r>
                          <a:rPr lang="en-IN" sz="2600" i="1" dirty="0">
                            <a:latin typeface="Cambria Math" panose="02040503050406030204" pitchFamily="18" charset="0"/>
                          </a:rPr>
                          <m:t>−1)</m:t>
                        </m:r>
                      </m:sup>
                    </m:sSup>
                  </m:oMath>
                </a14:m>
                <a:r>
                  <a:rPr lang="en-GB" sz="2600" dirty="0">
                    <a:latin typeface="Abadi Extra Light" panose="020B0204020104020204" pitchFamily="34" charset="0"/>
                  </a:rPr>
                  <a:t> to </a:t>
                </a:r>
                <a14:m>
                  <m:oMath xmlns:m="http://schemas.openxmlformats.org/officeDocument/2006/math">
                    <m:sSup>
                      <m:sSupPr>
                        <m:ctrlPr>
                          <a:rPr lang="en-IN" sz="2600" b="1" i="1" dirty="0">
                            <a:latin typeface="Cambria Math" panose="02040503050406030204" pitchFamily="18" charset="0"/>
                          </a:rPr>
                        </m:ctrlPr>
                      </m:sSupPr>
                      <m:e>
                        <m:r>
                          <a:rPr lang="en-IN" sz="2600" b="1" i="1">
                            <a:latin typeface="Cambria Math" panose="02040503050406030204" pitchFamily="18" charset="0"/>
                          </a:rPr>
                          <m:t>𝝁</m:t>
                        </m:r>
                      </m:e>
                      <m:sup>
                        <m:r>
                          <a:rPr lang="en-IN" sz="2600" i="1" dirty="0">
                            <a:latin typeface="Cambria Math" panose="02040503050406030204" pitchFamily="18" charset="0"/>
                          </a:rPr>
                          <m:t>(</m:t>
                        </m:r>
                        <m:r>
                          <a:rPr lang="en-IN" sz="2600" i="1" dirty="0">
                            <a:latin typeface="Cambria Math" panose="02040503050406030204" pitchFamily="18" charset="0"/>
                          </a:rPr>
                          <m:t>𝑡</m:t>
                        </m:r>
                        <m:r>
                          <a:rPr lang="en-IN" sz="2600" i="1" dirty="0">
                            <a:latin typeface="Cambria Math" panose="02040503050406030204" pitchFamily="18" charset="0"/>
                          </a:rPr>
                          <m:t>)</m:t>
                        </m:r>
                      </m:sup>
                    </m:sSup>
                  </m:oMath>
                </a14:m>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Thus the </a:t>
                </a:r>
                <a14:m>
                  <m:oMath xmlns:m="http://schemas.openxmlformats.org/officeDocument/2006/math">
                    <m:r>
                      <a:rPr lang="en-GB" sz="2600" i="1" dirty="0" smtClean="0">
                        <a:latin typeface="Cambria Math" panose="02040503050406030204" pitchFamily="18" charset="0"/>
                      </a:rPr>
                      <m:t>𝐾</m:t>
                    </m:r>
                  </m:oMath>
                </a14:m>
                <a:r>
                  <a:rPr lang="en-GB" sz="2600" dirty="0">
                    <a:latin typeface="Abadi Extra Light" panose="020B0204020104020204" pitchFamily="34" charset="0"/>
                  </a:rPr>
                  <a:t>-means algorithm monotonically decreases the objective</a:t>
                </a:r>
              </a:p>
              <a:p>
                <a:pPr marL="0" indent="0">
                  <a:buNone/>
                </a:pPr>
                <a:endParaRPr lang="en-GB" sz="2600" dirty="0">
                  <a:latin typeface="Abadi Extra Light" panose="020B0204020104020204" pitchFamily="34" charset="0"/>
                </a:endParaRPr>
              </a:p>
              <a:p>
                <a:pPr marL="0" indent="0">
                  <a:buNone/>
                </a:pPr>
                <a:endParaRPr lang="en-GB" sz="800" dirty="0">
                  <a:latin typeface="Abadi Extra Light" panose="020B0204020104020204" pitchFamily="34" charset="0"/>
                </a:endParaRPr>
              </a:p>
            </p:txBody>
          </p:sp>
        </mc:Choice>
        <mc:Fallback xmlns="">
          <p:sp>
            <p:nvSpPr>
              <p:cNvPr id="4" name="Content Placeholder 2">
                <a:extLst>
                  <a:ext uri="{FF2B5EF4-FFF2-40B4-BE49-F238E27FC236}">
                    <a16:creationId xmlns:a14="http://schemas.microsoft.com/office/drawing/2010/main" xmlns=""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265245" y="1130786"/>
                <a:ext cx="11740617" cy="5557532"/>
              </a:xfrm>
              <a:blipFill>
                <a:blip r:embed="rId3" cstate="print"/>
                <a:stretch>
                  <a:fillRect l="-831" t="-1645"/>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BD66B87B-05FC-4450-9EC8-9F2BFB652A33}"/>
              </a:ext>
            </a:extLst>
          </p:cNvPr>
          <p:cNvPicPr>
            <a:picLocks noChangeAspect="1"/>
          </p:cNvPicPr>
          <p:nvPr/>
        </p:nvPicPr>
        <p:blipFill>
          <a:blip r:embed="rId4" cstate="print"/>
          <a:stretch>
            <a:fillRect/>
          </a:stretch>
        </p:blipFill>
        <p:spPr>
          <a:xfrm>
            <a:off x="1387116" y="2244212"/>
            <a:ext cx="4610100" cy="552450"/>
          </a:xfrm>
          <a:prstGeom prst="rect">
            <a:avLst/>
          </a:prstGeom>
        </p:spPr>
      </p:pic>
      <p:pic>
        <p:nvPicPr>
          <p:cNvPr id="15362" name="Picture 2">
            <a:extLst>
              <a:ext uri="{FF2B5EF4-FFF2-40B4-BE49-F238E27FC236}">
                <a16:creationId xmlns:a16="http://schemas.microsoft.com/office/drawing/2014/main" id="{808527E9-D5C4-42DE-985D-40117EF5C1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4410" y="2335033"/>
            <a:ext cx="3887132" cy="3621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0C1E8D-597E-4801-B0E4-AE6C18AFFDBA}"/>
              </a:ext>
            </a:extLst>
          </p:cNvPr>
          <p:cNvSpPr txBox="1"/>
          <p:nvPr/>
        </p:nvSpPr>
        <p:spPr>
          <a:xfrm>
            <a:off x="6353199" y="2331445"/>
            <a:ext cx="957313" cy="369332"/>
          </a:xfrm>
          <a:prstGeom prst="rect">
            <a:avLst/>
          </a:prstGeom>
          <a:noFill/>
        </p:spPr>
        <p:txBody>
          <a:bodyPr wrap="none" rtlCol="0">
            <a:spAutoFit/>
          </a:bodyPr>
          <a:lstStyle/>
          <a:p>
            <a:r>
              <a:rPr lang="en-IN" dirty="0"/>
              <a:t>because</a:t>
            </a:r>
          </a:p>
        </p:txBody>
      </p:sp>
      <p:pic>
        <p:nvPicPr>
          <p:cNvPr id="15364" name="Picture 4">
            <a:extLst>
              <a:ext uri="{FF2B5EF4-FFF2-40B4-BE49-F238E27FC236}">
                <a16:creationId xmlns:a16="http://schemas.microsoft.com/office/drawing/2014/main" id="{D1D4E4C3-3641-4543-81C1-76DFA1B11E9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87116" y="3302354"/>
            <a:ext cx="3943350" cy="485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49002B-AE99-4294-AF99-92A9FDA2E3E2}"/>
              </a:ext>
            </a:extLst>
          </p:cNvPr>
          <p:cNvSpPr txBox="1"/>
          <p:nvPr/>
        </p:nvSpPr>
        <p:spPr>
          <a:xfrm>
            <a:off x="5973680" y="3302354"/>
            <a:ext cx="957313" cy="369332"/>
          </a:xfrm>
          <a:prstGeom prst="rect">
            <a:avLst/>
          </a:prstGeom>
          <a:noFill/>
        </p:spPr>
        <p:txBody>
          <a:bodyPr wrap="none" rtlCol="0">
            <a:spAutoFit/>
          </a:bodyPr>
          <a:lstStyle/>
          <a:p>
            <a:r>
              <a:rPr lang="en-IN" dirty="0"/>
              <a:t>because</a:t>
            </a:r>
          </a:p>
        </p:txBody>
      </p:sp>
      <p:pic>
        <p:nvPicPr>
          <p:cNvPr id="15366" name="Picture 6">
            <a:extLst>
              <a:ext uri="{FF2B5EF4-FFF2-40B4-BE49-F238E27FC236}">
                <a16:creationId xmlns:a16="http://schemas.microsoft.com/office/drawing/2014/main" id="{A4930D53-439E-4A6C-AEBC-32EC04EBCA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84281" y="3239020"/>
            <a:ext cx="3715165" cy="37996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CBC9628F-3529-458F-AD1E-A19238AF84B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91086" y="4364218"/>
            <a:ext cx="3324225" cy="23241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40237746"/>
      </p:ext>
    </p:extLst>
  </p:cSld>
  <p:clrMapOvr>
    <a:masterClrMapping/>
  </p:clrMapOvr>
  <mc:AlternateContent xmlns:mc="http://schemas.openxmlformats.org/markup-compatibility/2006" xmlns:p14="http://schemas.microsoft.com/office/powerpoint/2010/main">
    <mc:Choice Requires="p14">
      <p:transition spd="slow" p14:dur="2000" advTm="160144"/>
    </mc:Choice>
    <mc:Fallback xmlns="">
      <p:transition spd="slow" advTm="160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15362"/>
                                        </p:tgtEl>
                                        <p:attrNameLst>
                                          <p:attrName>style.visibility</p:attrName>
                                        </p:attrNameLst>
                                      </p:cBhvr>
                                      <p:to>
                                        <p:strVal val="visible"/>
                                      </p:to>
                                    </p:set>
                                    <p:animEffect transition="in" filter="wipe(down)">
                                      <p:cBhvr>
                                        <p:cTn id="25" dur="500"/>
                                        <p:tgtEl>
                                          <p:spTgt spid="1536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wipe(down)">
                                      <p:cBhvr>
                                        <p:cTn id="30" dur="500"/>
                                        <p:tgtEl>
                                          <p:spTgt spid="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5364"/>
                                        </p:tgtEl>
                                        <p:attrNameLst>
                                          <p:attrName>style.visibility</p:attrName>
                                        </p:attrNameLst>
                                      </p:cBhvr>
                                      <p:to>
                                        <p:strVal val="visible"/>
                                      </p:to>
                                    </p:set>
                                    <p:animEffect transition="in" filter="wipe(down)">
                                      <p:cBhvr>
                                        <p:cTn id="35" dur="500"/>
                                        <p:tgtEl>
                                          <p:spTgt spid="1536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par>
                                <p:cTn id="41" presetID="22" presetClass="entr" presetSubtype="4" fill="hold" nodeType="withEffect">
                                  <p:stCondLst>
                                    <p:cond delay="0"/>
                                  </p:stCondLst>
                                  <p:childTnLst>
                                    <p:set>
                                      <p:cBhvr>
                                        <p:cTn id="42" dur="1" fill="hold">
                                          <p:stCondLst>
                                            <p:cond delay="0"/>
                                          </p:stCondLst>
                                        </p:cTn>
                                        <p:tgtEl>
                                          <p:spTgt spid="15366"/>
                                        </p:tgtEl>
                                        <p:attrNameLst>
                                          <p:attrName>style.visibility</p:attrName>
                                        </p:attrNameLst>
                                      </p:cBhvr>
                                      <p:to>
                                        <p:strVal val="visible"/>
                                      </p:to>
                                    </p:set>
                                    <p:animEffect transition="in" filter="wipe(down)">
                                      <p:cBhvr>
                                        <p:cTn id="43" dur="500"/>
                                        <p:tgtEl>
                                          <p:spTgt spid="1536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Effect transition="in" filter="wipe(down)">
                                      <p:cBhvr>
                                        <p:cTn id="48" dur="500"/>
                                        <p:tgtEl>
                                          <p:spTgt spid="4">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5368"/>
                                        </p:tgtEl>
                                        <p:attrNameLst>
                                          <p:attrName>style.visibility</p:attrName>
                                        </p:attrNameLst>
                                      </p:cBhvr>
                                      <p:to>
                                        <p:strVal val="visible"/>
                                      </p:to>
                                    </p:set>
                                    <p:animEffect transition="in" filter="wipe(down)">
                                      <p:cBhvr>
                                        <p:cTn id="53" dur="500"/>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i="1" dirty="0">
                <a:solidFill>
                  <a:schemeClr val="accent2">
                    <a:lumMod val="75000"/>
                  </a:schemeClr>
                </a:solidFill>
              </a:rPr>
              <a:t>K</a:t>
            </a:r>
            <a:r>
              <a:rPr lang="en-IN" dirty="0">
                <a:solidFill>
                  <a:schemeClr val="accent2">
                    <a:lumMod val="75000"/>
                  </a:schemeClr>
                </a:solidFill>
              </a:rPr>
              <a:t>-means: Choosing </a:t>
            </a:r>
            <a:r>
              <a:rPr lang="en-IN" i="1" dirty="0">
                <a:solidFill>
                  <a:schemeClr val="accent2">
                    <a:lumMod val="75000"/>
                  </a:schemeClr>
                </a:solidFill>
              </a:rPr>
              <a:t>K</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24</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sz="2600" dirty="0">
                    <a:latin typeface="Abadi Extra Light" panose="020B0204020104020204" pitchFamily="34" charset="0"/>
                  </a:rPr>
                  <a:t>One way to select </a:t>
                </a:r>
                <a14:m>
                  <m:oMath xmlns:m="http://schemas.openxmlformats.org/officeDocument/2006/math">
                    <m:r>
                      <a:rPr lang="en-GB" sz="2600" i="1" dirty="0" smtClean="0">
                        <a:latin typeface="Cambria Math" panose="02040503050406030204" pitchFamily="18" charset="0"/>
                      </a:rPr>
                      <m:t>𝐾</m:t>
                    </m:r>
                  </m:oMath>
                </a14:m>
                <a:r>
                  <a:rPr lang="en-GB" sz="2600" dirty="0">
                    <a:latin typeface="Abadi Extra Light" panose="020B0204020104020204" pitchFamily="34" charset="0"/>
                  </a:rPr>
                  <a:t> for the </a:t>
                </a:r>
                <a14:m>
                  <m:oMath xmlns:m="http://schemas.openxmlformats.org/officeDocument/2006/math">
                    <m:r>
                      <a:rPr lang="en-GB" sz="2600" i="1" dirty="0" smtClean="0">
                        <a:latin typeface="Cambria Math" panose="02040503050406030204" pitchFamily="18" charset="0"/>
                      </a:rPr>
                      <m:t>𝐾</m:t>
                    </m:r>
                  </m:oMath>
                </a14:m>
                <a:r>
                  <a:rPr lang="en-GB" sz="2600" dirty="0">
                    <a:latin typeface="Abadi Extra Light" panose="020B0204020104020204" pitchFamily="34" charset="0"/>
                  </a:rPr>
                  <a:t>-means algorithm is to try different values of </a:t>
                </a:r>
                <a14:m>
                  <m:oMath xmlns:m="http://schemas.openxmlformats.org/officeDocument/2006/math">
                    <m:r>
                      <a:rPr lang="en-GB" sz="2600" i="1" dirty="0" smtClean="0">
                        <a:latin typeface="Cambria Math" panose="02040503050406030204" pitchFamily="18" charset="0"/>
                      </a:rPr>
                      <m:t>𝐾</m:t>
                    </m:r>
                  </m:oMath>
                </a14:m>
                <a:r>
                  <a:rPr lang="en-GB" sz="2600" dirty="0">
                    <a:latin typeface="Abadi Extra Light" panose="020B0204020104020204" pitchFamily="34" charset="0"/>
                  </a:rPr>
                  <a:t>, plot the </a:t>
                </a:r>
                <a14:m>
                  <m:oMath xmlns:m="http://schemas.openxmlformats.org/officeDocument/2006/math">
                    <m:r>
                      <a:rPr lang="en-GB" sz="2600" i="1" dirty="0" smtClean="0">
                        <a:latin typeface="Cambria Math" panose="02040503050406030204" pitchFamily="18" charset="0"/>
                      </a:rPr>
                      <m:t>𝐾</m:t>
                    </m:r>
                  </m:oMath>
                </a14:m>
                <a:r>
                  <a:rPr lang="en-GB" sz="2600" dirty="0">
                    <a:latin typeface="Abadi Extra Light" panose="020B0204020104020204" pitchFamily="34" charset="0"/>
                  </a:rPr>
                  <a:t>-means objective versus </a:t>
                </a:r>
                <a14:m>
                  <m:oMath xmlns:m="http://schemas.openxmlformats.org/officeDocument/2006/math">
                    <m:r>
                      <a:rPr lang="en-GB" sz="2600" i="1" dirty="0" smtClean="0">
                        <a:latin typeface="Cambria Math" panose="02040503050406030204" pitchFamily="18" charset="0"/>
                      </a:rPr>
                      <m:t>𝐾</m:t>
                    </m:r>
                  </m:oMath>
                </a14:m>
                <a:r>
                  <a:rPr lang="en-GB" sz="2600" dirty="0">
                    <a:latin typeface="Abadi Extra Light" panose="020B0204020104020204" pitchFamily="34" charset="0"/>
                  </a:rPr>
                  <a:t>, and look at the “elbow-point”</a:t>
                </a: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a:buFont typeface="Wingdings" panose="05000000000000000000" pitchFamily="2" charset="2"/>
                  <a:buChar char="§"/>
                </a:pPr>
                <a:r>
                  <a:rPr lang="en-GB" dirty="0">
                    <a:latin typeface="Abadi Extra Light" panose="020B0204020104020204" pitchFamily="34" charset="0"/>
                  </a:rPr>
                  <a:t>Can also information criterion such as AIC (Akaike Information Criterion)</a:t>
                </a: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marL="0" indent="0">
                  <a:buNone/>
                </a:pPr>
                <a:r>
                  <a:rPr lang="en-GB" sz="2600" dirty="0">
                    <a:latin typeface="Abadi Extra Light" panose="020B0204020104020204" pitchFamily="34" charset="0"/>
                  </a:rPr>
                  <a:t>   and choose K which gives the </a:t>
                </a:r>
                <a:r>
                  <a:rPr lang="en-GB" sz="2600" dirty="0">
                    <a:solidFill>
                      <a:srgbClr val="0000FF"/>
                    </a:solidFill>
                    <a:latin typeface="Abadi Extra Light" panose="020B0204020104020204" pitchFamily="34" charset="0"/>
                  </a:rPr>
                  <a:t>smallest AIC </a:t>
                </a:r>
                <a:r>
                  <a:rPr lang="en-GB" sz="2600" dirty="0">
                    <a:latin typeface="Abadi Extra Light" panose="020B0204020104020204" pitchFamily="34" charset="0"/>
                  </a:rPr>
                  <a:t>(small loss + large K values penalized)</a:t>
                </a:r>
              </a:p>
              <a:p>
                <a:pPr>
                  <a:buFont typeface="Wingdings" panose="05000000000000000000" pitchFamily="2" charset="2"/>
                  <a:buChar char="§"/>
                </a:pPr>
                <a:r>
                  <a:rPr lang="en-GB" sz="2600" dirty="0">
                    <a:latin typeface="Abadi Extra Light" panose="020B0204020104020204" pitchFamily="34" charset="0"/>
                  </a:rPr>
                  <a:t>More advanced approaches, such as nonparametric Bayesian methods (Dirichlet Process mixture models also used, not within K-means but with other clustering algos)</a:t>
                </a: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marL="0" indent="0">
                  <a:buNone/>
                </a:pPr>
                <a:endParaRPr lang="en-GB" sz="800" dirty="0">
                  <a:latin typeface="Abadi Extra Light" panose="020B0204020104020204" pitchFamily="34" charset="0"/>
                </a:endParaRPr>
              </a:p>
            </p:txBody>
          </p:sp>
        </mc:Choice>
        <mc:Fallback xmlns="">
          <p:sp>
            <p:nvSpPr>
              <p:cNvPr id="4" name="Content Placeholder 2">
                <a:extLst>
                  <a:ext uri="{FF2B5EF4-FFF2-40B4-BE49-F238E27FC236}">
                    <a16:creationId xmlns:a14="http://schemas.microsoft.com/office/drawing/2010/main" xmlns=""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265245" y="1130786"/>
                <a:ext cx="11740617" cy="5557532"/>
              </a:xfrm>
              <a:blipFill>
                <a:blip r:embed="rId3" cstate="print"/>
                <a:stretch>
                  <a:fillRect l="-935" t="-1645" b="-2522"/>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370C2477-12E9-4D49-8422-CE21689BA26B}"/>
              </a:ext>
            </a:extLst>
          </p:cNvPr>
          <p:cNvPicPr>
            <a:picLocks noChangeAspect="1"/>
          </p:cNvPicPr>
          <p:nvPr/>
        </p:nvPicPr>
        <p:blipFill>
          <a:blip r:embed="rId4" cstate="print"/>
          <a:stretch>
            <a:fillRect/>
          </a:stretch>
        </p:blipFill>
        <p:spPr>
          <a:xfrm>
            <a:off x="4232734" y="2058857"/>
            <a:ext cx="3469505" cy="2351100"/>
          </a:xfrm>
          <a:prstGeom prst="rect">
            <a:avLst/>
          </a:prstGeom>
        </p:spPr>
      </p:pic>
      <mc:AlternateContent xmlns:mc="http://schemas.openxmlformats.org/markup-compatibility/2006" xmlns:a14="http://schemas.microsoft.com/office/drawing/2010/main">
        <mc:Choice Requires="a14">
          <p:sp>
            <p:nvSpPr>
              <p:cNvPr id="6" name="Speech Bubble: Rectangle 5">
                <a:extLst>
                  <a:ext uri="{FF2B5EF4-FFF2-40B4-BE49-F238E27FC236}">
                    <a16:creationId xmlns:a16="http://schemas.microsoft.com/office/drawing/2014/main" id="{25398E8C-E27D-4574-9658-0471016692A7}"/>
                  </a:ext>
                </a:extLst>
              </p:cNvPr>
              <p:cNvSpPr/>
              <p:nvPr/>
            </p:nvSpPr>
            <p:spPr>
              <a:xfrm>
                <a:off x="7721037" y="2347273"/>
                <a:ext cx="2133013" cy="444075"/>
              </a:xfrm>
              <a:prstGeom prst="wedgeRectCallout">
                <a:avLst>
                  <a:gd name="adj1" fmla="val -47510"/>
                  <a:gd name="adj2" fmla="val 76630"/>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IN" sz="1600" i="1" dirty="0" smtClean="0">
                        <a:solidFill>
                          <a:schemeClr val="tx1"/>
                        </a:solidFill>
                        <a:latin typeface="Cambria Math" panose="02040503050406030204" pitchFamily="18" charset="0"/>
                      </a:rPr>
                      <m:t>𝐾</m:t>
                    </m:r>
                  </m:oMath>
                </a14:m>
                <a:r>
                  <a:rPr lang="en-IN" sz="1600" dirty="0">
                    <a:solidFill>
                      <a:schemeClr val="tx1"/>
                    </a:solidFill>
                    <a:latin typeface="Abadi Extra Light" panose="020B0204020104020204" pitchFamily="34" charset="0"/>
                  </a:rPr>
                  <a:t>=6 is the elbow point</a:t>
                </a:r>
              </a:p>
            </p:txBody>
          </p:sp>
        </mc:Choice>
        <mc:Fallback xmlns="">
          <p:sp>
            <p:nvSpPr>
              <p:cNvPr id="6" name="Speech Bubble: Rectangle 5">
                <a:extLst>
                  <a:ext uri="{FF2B5EF4-FFF2-40B4-BE49-F238E27FC236}">
                    <a16:creationId xmlns:a14="http://schemas.microsoft.com/office/drawing/2010/main" xmlns="" xmlns:a16="http://schemas.microsoft.com/office/drawing/2014/main" id="{25398E8C-E27D-4574-9658-0471016692A7}"/>
                  </a:ext>
                </a:extLst>
              </p:cNvPr>
              <p:cNvSpPr>
                <a:spLocks noRot="1" noChangeAspect="1" noMove="1" noResize="1" noEditPoints="1" noAdjustHandles="1" noChangeArrowheads="1" noChangeShapeType="1" noTextEdit="1"/>
              </p:cNvSpPr>
              <p:nvPr/>
            </p:nvSpPr>
            <p:spPr>
              <a:xfrm>
                <a:off x="7721037" y="2347273"/>
                <a:ext cx="2133013" cy="444075"/>
              </a:xfrm>
              <a:prstGeom prst="wedgeRectCallout">
                <a:avLst>
                  <a:gd name="adj1" fmla="val -47510"/>
                  <a:gd name="adj2" fmla="val 76630"/>
                </a:avLst>
              </a:prstGeom>
              <a:blipFill>
                <a:blip r:embed="rId5" cstate="print"/>
                <a:stretch>
                  <a:fillRect/>
                </a:stretch>
              </a:blipFill>
              <a:ln w="19050">
                <a:solidFill>
                  <a:schemeClr val="accent2"/>
                </a:solidFill>
              </a:ln>
            </p:spPr>
            <p:txBody>
              <a:bodyPr/>
              <a:lstStyle/>
              <a:p>
                <a:r>
                  <a:rPr lang="en-IN">
                    <a:noFill/>
                  </a:rPr>
                  <a:t> </a:t>
                </a:r>
              </a:p>
            </p:txBody>
          </p:sp>
        </mc:Fallback>
      </mc:AlternateContent>
      <p:pic>
        <p:nvPicPr>
          <p:cNvPr id="16386" name="Picture 2">
            <a:extLst>
              <a:ext uri="{FF2B5EF4-FFF2-40B4-BE49-F238E27FC236}">
                <a16:creationId xmlns:a16="http://schemas.microsoft.com/office/drawing/2014/main" id="{C0CA0526-449E-43C8-A72E-125EF772ED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91061" y="4899878"/>
            <a:ext cx="3752850" cy="4381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22347941"/>
      </p:ext>
    </p:extLst>
  </p:cSld>
  <p:clrMapOvr>
    <a:masterClrMapping/>
  </p:clrMapOvr>
  <mc:AlternateContent xmlns:mc="http://schemas.openxmlformats.org/markup-compatibility/2006" xmlns:p14="http://schemas.microsoft.com/office/powerpoint/2010/main">
    <mc:Choice Requires="p14">
      <p:transition spd="slow" p14:dur="2000" advTm="246326"/>
    </mc:Choice>
    <mc:Fallback xmlns="">
      <p:transition spd="slow" advTm="2463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down)">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6386"/>
                                        </p:tgtEl>
                                        <p:attrNameLst>
                                          <p:attrName>style.visibility</p:attrName>
                                        </p:attrNameLst>
                                      </p:cBhvr>
                                      <p:to>
                                        <p:strVal val="visible"/>
                                      </p:to>
                                    </p:set>
                                    <p:animEffect transition="in" filter="wipe(down)">
                                      <p:cBhvr>
                                        <p:cTn id="27" dur="500"/>
                                        <p:tgtEl>
                                          <p:spTgt spid="163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wipe(down)">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wipe(down)">
                                      <p:cBhvr>
                                        <p:cTn id="3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03313F3-C049-9935-76DE-565F9E03B919}"/>
              </a:ext>
            </a:extLst>
          </p:cNvPr>
          <p:cNvSpPr>
            <a:spLocks noGrp="1" noChangeArrowheads="1"/>
          </p:cNvSpPr>
          <p:nvPr>
            <p:ph type="title"/>
          </p:nvPr>
        </p:nvSpPr>
        <p:spPr/>
        <p:txBody>
          <a:bodyPr/>
          <a:lstStyle/>
          <a:p>
            <a:pPr eaLnBrk="1" hangingPunct="1"/>
            <a:r>
              <a:rPr lang="en-US" altLang="en-US" dirty="0"/>
              <a:t>What have we learned so far…</a:t>
            </a:r>
          </a:p>
        </p:txBody>
      </p:sp>
      <p:pic>
        <p:nvPicPr>
          <p:cNvPr id="12291" name="Picture 5" descr="K means clustering algorithm">
            <a:extLst>
              <a:ext uri="{FF2B5EF4-FFF2-40B4-BE49-F238E27FC236}">
                <a16:creationId xmlns:a16="http://schemas.microsoft.com/office/drawing/2014/main" id="{57176EBD-3AC1-F9A4-3D24-8A182DE14F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733800" y="1676400"/>
            <a:ext cx="5029200" cy="5181600"/>
          </a:xfr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a:extLst>
              <a:ext uri="{FF2B5EF4-FFF2-40B4-BE49-F238E27FC236}">
                <a16:creationId xmlns:a16="http://schemas.microsoft.com/office/drawing/2014/main" id="{F815DFAD-8952-9DE5-7156-5C4FEFD99482}"/>
              </a:ext>
            </a:extLst>
          </p:cNvPr>
          <p:cNvSpPr>
            <a:spLocks noChangeArrowheads="1"/>
          </p:cNvSpPr>
          <p:nvPr/>
        </p:nvSpPr>
        <p:spPr bwMode="auto">
          <a:xfrm>
            <a:off x="1676400" y="3438525"/>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endParaRPr lang="en-US" altLang="en-US" sz="2400"/>
          </a:p>
        </p:txBody>
      </p:sp>
      <p:sp>
        <p:nvSpPr>
          <p:cNvPr id="13316" name="Rectangle 10">
            <a:extLst>
              <a:ext uri="{FF2B5EF4-FFF2-40B4-BE49-F238E27FC236}">
                <a16:creationId xmlns:a16="http://schemas.microsoft.com/office/drawing/2014/main" id="{8506538A-98E4-D2CF-EB7B-23630A9E6B6D}"/>
              </a:ext>
            </a:extLst>
          </p:cNvPr>
          <p:cNvSpPr>
            <a:spLocks noGrp="1" noChangeArrowheads="1"/>
          </p:cNvSpPr>
          <p:nvPr>
            <p:ph type="body" idx="1"/>
          </p:nvPr>
        </p:nvSpPr>
        <p:spPr/>
        <p:txBody>
          <a:bodyPr/>
          <a:lstStyle/>
          <a:p>
            <a:pPr algn="just" eaLnBrk="1" hangingPunct="1">
              <a:lnSpc>
                <a:spcPct val="80000"/>
              </a:lnSpc>
            </a:pPr>
            <a:r>
              <a:rPr lang="en-US" altLang="en-US" sz="2600" b="1" u="sng" dirty="0"/>
              <a:t>Step 1:</a:t>
            </a:r>
            <a:r>
              <a:rPr lang="en-US" altLang="en-US" sz="2600" dirty="0"/>
              <a:t> Begin with a decision on the value of k =  number of clusters .</a:t>
            </a:r>
          </a:p>
          <a:p>
            <a:pPr algn="just" eaLnBrk="1" hangingPunct="1">
              <a:lnSpc>
                <a:spcPct val="80000"/>
              </a:lnSpc>
            </a:pPr>
            <a:endParaRPr lang="en-US" altLang="en-US" sz="2600" b="1" u="sng" dirty="0"/>
          </a:p>
          <a:p>
            <a:pPr algn="just" eaLnBrk="1" hangingPunct="1">
              <a:lnSpc>
                <a:spcPct val="80000"/>
              </a:lnSpc>
            </a:pPr>
            <a:r>
              <a:rPr lang="en-US" altLang="en-US" sz="2600" b="1" u="sng" dirty="0"/>
              <a:t>Step 2</a:t>
            </a:r>
            <a:r>
              <a:rPr lang="en-US" altLang="en-US" sz="2600" dirty="0"/>
              <a:t>: Put any initial partition that classifies the data into k  clusters. You may  assign the  training samples randomly, or systematically     as the following: </a:t>
            </a:r>
          </a:p>
          <a:p>
            <a:pPr marL="0" indent="0" algn="just" eaLnBrk="1" hangingPunct="1">
              <a:lnSpc>
                <a:spcPct val="80000"/>
              </a:lnSpc>
              <a:buNone/>
            </a:pPr>
            <a:endParaRPr lang="en-US" altLang="en-US" sz="2600" dirty="0"/>
          </a:p>
          <a:p>
            <a:pPr marL="514350" indent="-514350" algn="just" eaLnBrk="1" hangingPunct="1">
              <a:lnSpc>
                <a:spcPct val="80000"/>
              </a:lnSpc>
              <a:buFont typeface="+mj-lt"/>
              <a:buAutoNum type="arabicPeriod"/>
            </a:pPr>
            <a:r>
              <a:rPr lang="en-US" altLang="en-US" sz="2600" dirty="0"/>
              <a:t>Take the first k training sample as single-element clusters      </a:t>
            </a:r>
          </a:p>
          <a:p>
            <a:pPr marL="514350" indent="-514350" algn="just" eaLnBrk="1" hangingPunct="1">
              <a:lnSpc>
                <a:spcPct val="80000"/>
              </a:lnSpc>
              <a:buFont typeface="+mj-lt"/>
              <a:buAutoNum type="arabicPeriod"/>
            </a:pPr>
            <a:r>
              <a:rPr lang="en-US" altLang="en-US" sz="2600" dirty="0"/>
              <a:t> Assign each of the remaining (N-k) training sample to the cluster with the nearest centroid. After each  assignment, recompute the centroid of the gaining  cluster. </a:t>
            </a:r>
          </a:p>
          <a:p>
            <a:pPr eaLnBrk="1" hangingPunct="1">
              <a:lnSpc>
                <a:spcPct val="80000"/>
              </a:lnSpc>
              <a:buFont typeface="Wingdings" pitchFamily="2" charset="2"/>
              <a:buNone/>
            </a:pPr>
            <a:endParaRPr lang="en-US" altLang="en-US" sz="2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B2013D2A-AE90-6E1E-2A53-CC74A22E6B17}"/>
              </a:ext>
            </a:extLst>
          </p:cNvPr>
          <p:cNvSpPr>
            <a:spLocks noGrp="1" noChangeArrowheads="1"/>
          </p:cNvSpPr>
          <p:nvPr>
            <p:ph type="body" idx="1"/>
          </p:nvPr>
        </p:nvSpPr>
        <p:spPr>
          <a:xfrm>
            <a:off x="462455" y="1295401"/>
            <a:ext cx="11361683" cy="4835525"/>
          </a:xfrm>
        </p:spPr>
        <p:txBody>
          <a:bodyPr/>
          <a:lstStyle/>
          <a:p>
            <a:pPr algn="just" eaLnBrk="1" hangingPunct="1"/>
            <a:r>
              <a:rPr lang="en-US" altLang="en-US" sz="2600" b="1" u="sng" dirty="0"/>
              <a:t>Step 3:</a:t>
            </a:r>
            <a:r>
              <a:rPr lang="en-US" altLang="en-US" sz="2600" dirty="0"/>
              <a:t> Take each sample in sequence and compute its </a:t>
            </a:r>
            <a:r>
              <a:rPr lang="en-US" altLang="en-US" sz="2600" dirty="0">
                <a:hlinkClick r:id="rId2"/>
              </a:rPr>
              <a:t>distance</a:t>
            </a:r>
            <a:r>
              <a:rPr lang="en-US" altLang="en-US" sz="2600" dirty="0"/>
              <a:t> from the centroid of  each of the clusters. If a sample is not currently in the cluster with the closest centroid, switch this sample to that cluster and update the centroid of the cluster gaining the new sample and the cluster losing the sample. </a:t>
            </a:r>
          </a:p>
          <a:p>
            <a:pPr algn="just" eaLnBrk="1" hangingPunct="1"/>
            <a:endParaRPr lang="en-US" altLang="en-US" sz="2600" dirty="0"/>
          </a:p>
          <a:p>
            <a:pPr algn="just" eaLnBrk="1" hangingPunct="1"/>
            <a:r>
              <a:rPr lang="en-US" altLang="en-US" sz="2600" b="1" u="sng" dirty="0"/>
              <a:t>Step 4: </a:t>
            </a:r>
            <a:r>
              <a:rPr lang="en-US" altLang="en-US" sz="2600" dirty="0"/>
              <a:t>Repeat step 3 until convergence is achieved, that is until a pass through the training sample causes no new assignments. </a:t>
            </a:r>
          </a:p>
          <a:p>
            <a:pPr algn="just" eaLnBrk="1" hangingPunct="1"/>
            <a:endParaRPr lang="en-US" altLang="en-US" sz="2600" dirty="0"/>
          </a:p>
          <a:p>
            <a:pPr algn="just" eaLnBrk="1" hangingPunct="1">
              <a:buFont typeface="Wingdings" pitchFamily="2" charset="2"/>
              <a:buNone/>
            </a:pPr>
            <a:endParaRPr lang="en-US" altLang="en-US" sz="2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with numbers and a diagram&#10;&#10;Description automatically generated with medium confidence">
            <a:extLst>
              <a:ext uri="{FF2B5EF4-FFF2-40B4-BE49-F238E27FC236}">
                <a16:creationId xmlns:a16="http://schemas.microsoft.com/office/drawing/2014/main" id="{84F27BFB-F7B3-59AE-E029-B5FAA847DC2A}"/>
              </a:ext>
            </a:extLst>
          </p:cNvPr>
          <p:cNvPicPr>
            <a:picLocks noGrp="1" noChangeAspect="1"/>
          </p:cNvPicPr>
          <p:nvPr>
            <p:ph idx="1"/>
          </p:nvPr>
        </p:nvPicPr>
        <p:blipFill rotWithShape="1">
          <a:blip r:embed="rId2"/>
          <a:srcRect t="1639" r="541" b="1169"/>
          <a:stretch/>
        </p:blipFill>
        <p:spPr>
          <a:xfrm>
            <a:off x="536876" y="1380281"/>
            <a:ext cx="11118247" cy="4097438"/>
          </a:xfrm>
        </p:spPr>
      </p:pic>
    </p:spTree>
    <p:extLst>
      <p:ext uri="{BB962C8B-B14F-4D97-AF65-F5344CB8AC3E}">
        <p14:creationId xmlns:p14="http://schemas.microsoft.com/office/powerpoint/2010/main" val="358763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weight scale&#10;&#10;Description automatically generated with medium confidence">
            <a:extLst>
              <a:ext uri="{FF2B5EF4-FFF2-40B4-BE49-F238E27FC236}">
                <a16:creationId xmlns:a16="http://schemas.microsoft.com/office/drawing/2014/main" id="{C0287623-4CB9-53D8-B3B9-26DAD95F8538}"/>
              </a:ext>
            </a:extLst>
          </p:cNvPr>
          <p:cNvPicPr>
            <a:picLocks noGrp="1" noChangeAspect="1"/>
          </p:cNvPicPr>
          <p:nvPr>
            <p:ph idx="1"/>
          </p:nvPr>
        </p:nvPicPr>
        <p:blipFill rotWithShape="1">
          <a:blip r:embed="rId2"/>
          <a:srcRect t="2362" r="872" b="1893"/>
          <a:stretch/>
        </p:blipFill>
        <p:spPr>
          <a:xfrm>
            <a:off x="472127" y="1374493"/>
            <a:ext cx="11247746" cy="4109013"/>
          </a:xfrm>
        </p:spPr>
      </p:pic>
    </p:spTree>
    <p:extLst>
      <p:ext uri="{BB962C8B-B14F-4D97-AF65-F5344CB8AC3E}">
        <p14:creationId xmlns:p14="http://schemas.microsoft.com/office/powerpoint/2010/main" val="3144617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146C-1775-2768-F77B-DE4518EDD51F}"/>
              </a:ext>
            </a:extLst>
          </p:cNvPr>
          <p:cNvSpPr>
            <a:spLocks noGrp="1"/>
          </p:cNvSpPr>
          <p:nvPr>
            <p:ph type="title"/>
          </p:nvPr>
        </p:nvSpPr>
        <p:spPr/>
        <p:txBody>
          <a:bodyPr/>
          <a:lstStyle/>
          <a:p>
            <a:r>
              <a:rPr lang="en-US" dirty="0"/>
              <a:t>What is Unsupervised Learning?</a:t>
            </a:r>
          </a:p>
        </p:txBody>
      </p:sp>
      <p:sp>
        <p:nvSpPr>
          <p:cNvPr id="3" name="Content Placeholder 2">
            <a:extLst>
              <a:ext uri="{FF2B5EF4-FFF2-40B4-BE49-F238E27FC236}">
                <a16:creationId xmlns:a16="http://schemas.microsoft.com/office/drawing/2014/main" id="{2B0F0B08-6688-2614-3590-C702C817C873}"/>
              </a:ext>
            </a:extLst>
          </p:cNvPr>
          <p:cNvSpPr>
            <a:spLocks noGrp="1"/>
          </p:cNvSpPr>
          <p:nvPr>
            <p:ph idx="1"/>
          </p:nvPr>
        </p:nvSpPr>
        <p:spPr/>
        <p:txBody>
          <a:bodyPr/>
          <a:lstStyle/>
          <a:p>
            <a:r>
              <a:rPr lang="en-US" dirty="0"/>
              <a:t>Unsupervised learning is a machine learning paradigm where the algorithm learns patterns and structures from input data without explicit supervision.</a:t>
            </a:r>
          </a:p>
          <a:p>
            <a:endParaRPr lang="en-US" dirty="0"/>
          </a:p>
          <a:p>
            <a:r>
              <a:rPr lang="en-US" dirty="0"/>
              <a:t>Unlike supervised learning, there are no labeled target variables. The algorithm must find inherent patterns on its own.</a:t>
            </a:r>
          </a:p>
          <a:p>
            <a:endParaRPr lang="en-US" dirty="0"/>
          </a:p>
          <a:p>
            <a:r>
              <a:rPr lang="en-US" dirty="0"/>
              <a:t>The primary goal is to explore and uncover underlying relationships and groupings in the data.</a:t>
            </a:r>
          </a:p>
          <a:p>
            <a:endParaRPr lang="en-US" dirty="0"/>
          </a:p>
        </p:txBody>
      </p:sp>
    </p:spTree>
    <p:extLst>
      <p:ext uri="{BB962C8B-B14F-4D97-AF65-F5344CB8AC3E}">
        <p14:creationId xmlns:p14="http://schemas.microsoft.com/office/powerpoint/2010/main" val="3484962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weight scale&#10;&#10;Description automatically generated with medium confidence">
            <a:extLst>
              <a:ext uri="{FF2B5EF4-FFF2-40B4-BE49-F238E27FC236}">
                <a16:creationId xmlns:a16="http://schemas.microsoft.com/office/drawing/2014/main" id="{4B07C9B4-5B63-5890-390C-1CFB2ADB469A}"/>
              </a:ext>
            </a:extLst>
          </p:cNvPr>
          <p:cNvPicPr>
            <a:picLocks noGrp="1" noChangeAspect="1"/>
          </p:cNvPicPr>
          <p:nvPr>
            <p:ph idx="1"/>
          </p:nvPr>
        </p:nvPicPr>
        <p:blipFill rotWithShape="1">
          <a:blip r:embed="rId2"/>
          <a:srcRect t="1138" r="431" b="1251"/>
          <a:stretch/>
        </p:blipFill>
        <p:spPr>
          <a:xfrm>
            <a:off x="530725" y="1380281"/>
            <a:ext cx="11130549" cy="4097437"/>
          </a:xfrm>
        </p:spPr>
      </p:pic>
    </p:spTree>
    <p:extLst>
      <p:ext uri="{BB962C8B-B14F-4D97-AF65-F5344CB8AC3E}">
        <p14:creationId xmlns:p14="http://schemas.microsoft.com/office/powerpoint/2010/main" val="2214049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873" name="Rectangle 3687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CEB314-995D-5024-B2AE-F0687D861FB3}"/>
              </a:ext>
            </a:extLst>
          </p:cNvPr>
          <p:cNvSpPr>
            <a:spLocks noGrp="1"/>
          </p:cNvSpPr>
          <p:nvPr>
            <p:ph type="title"/>
          </p:nvPr>
        </p:nvSpPr>
        <p:spPr>
          <a:xfrm>
            <a:off x="1008184" y="174032"/>
            <a:ext cx="10175631" cy="1111843"/>
          </a:xfrm>
        </p:spPr>
        <p:txBody>
          <a:bodyPr anchor="ctr">
            <a:normAutofit/>
          </a:bodyPr>
          <a:lstStyle/>
          <a:p>
            <a:pPr algn="ctr"/>
            <a:r>
              <a:rPr lang="en-US" sz="4000"/>
              <a:t>Hard vs Soft Clustering</a:t>
            </a:r>
          </a:p>
        </p:txBody>
      </p:sp>
      <p:pic>
        <p:nvPicPr>
          <p:cNvPr id="36866" name="Picture 2">
            <a:extLst>
              <a:ext uri="{FF2B5EF4-FFF2-40B4-BE49-F238E27FC236}">
                <a16:creationId xmlns:a16="http://schemas.microsoft.com/office/drawing/2014/main" id="{0A767349-A1AB-D76E-3754-49EE93AC03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2" y="1940183"/>
            <a:ext cx="10515595" cy="373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665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530E-FBE3-6E6E-6652-92EB8F71CBD0}"/>
              </a:ext>
            </a:extLst>
          </p:cNvPr>
          <p:cNvSpPr>
            <a:spLocks noGrp="1"/>
          </p:cNvSpPr>
          <p:nvPr>
            <p:ph type="title"/>
          </p:nvPr>
        </p:nvSpPr>
        <p:spPr/>
        <p:txBody>
          <a:bodyPr/>
          <a:lstStyle/>
          <a:p>
            <a:r>
              <a:rPr lang="en-US" dirty="0"/>
              <a:t>Hard Clustering</a:t>
            </a:r>
          </a:p>
        </p:txBody>
      </p:sp>
      <p:sp>
        <p:nvSpPr>
          <p:cNvPr id="3" name="Content Placeholder 2">
            <a:extLst>
              <a:ext uri="{FF2B5EF4-FFF2-40B4-BE49-F238E27FC236}">
                <a16:creationId xmlns:a16="http://schemas.microsoft.com/office/drawing/2014/main" id="{55FDA599-643F-4167-B09D-2C0BC6E5D9F0}"/>
              </a:ext>
            </a:extLst>
          </p:cNvPr>
          <p:cNvSpPr>
            <a:spLocks noGrp="1"/>
          </p:cNvSpPr>
          <p:nvPr>
            <p:ph idx="1"/>
          </p:nvPr>
        </p:nvSpPr>
        <p:spPr/>
        <p:txBody>
          <a:bodyPr/>
          <a:lstStyle/>
          <a:p>
            <a:r>
              <a:rPr lang="en-US" dirty="0"/>
              <a:t>Also known as Exclusive Clustering or Crisp Clustering.</a:t>
            </a:r>
          </a:p>
          <a:p>
            <a:r>
              <a:rPr lang="en-US" dirty="0"/>
              <a:t>Each data point is assigned to exactly one cluster.</a:t>
            </a:r>
          </a:p>
          <a:p>
            <a:r>
              <a:rPr lang="en-US" dirty="0"/>
              <a:t>Results in non-overlapping clusters with clear boundaries.</a:t>
            </a:r>
          </a:p>
          <a:p>
            <a:r>
              <a:rPr lang="en-US" dirty="0"/>
              <a:t>E.g., K-means</a:t>
            </a:r>
          </a:p>
          <a:p>
            <a:endParaRPr lang="en-US" dirty="0"/>
          </a:p>
        </p:txBody>
      </p:sp>
    </p:spTree>
    <p:extLst>
      <p:ext uri="{BB962C8B-B14F-4D97-AF65-F5344CB8AC3E}">
        <p14:creationId xmlns:p14="http://schemas.microsoft.com/office/powerpoint/2010/main" val="1524235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396A46-3129-48E4-5490-1E9A0700E17B}"/>
              </a:ext>
            </a:extLst>
          </p:cNvPr>
          <p:cNvSpPr>
            <a:spLocks noGrp="1"/>
          </p:cNvSpPr>
          <p:nvPr>
            <p:ph idx="1"/>
          </p:nvPr>
        </p:nvSpPr>
        <p:spPr>
          <a:xfrm>
            <a:off x="838200" y="157655"/>
            <a:ext cx="10515600" cy="5399197"/>
          </a:xfrm>
        </p:spPr>
        <p:txBody>
          <a:bodyPr>
            <a:noAutofit/>
          </a:bodyPr>
          <a:lstStyle/>
          <a:p>
            <a:pPr marL="0" indent="0">
              <a:buNone/>
            </a:pPr>
            <a:r>
              <a:rPr lang="en-US" sz="2000" b="1" u="sng" dirty="0"/>
              <a:t>Advantages</a:t>
            </a:r>
          </a:p>
          <a:p>
            <a:endParaRPr lang="en-US" sz="2000" dirty="0"/>
          </a:p>
          <a:p>
            <a:r>
              <a:rPr lang="en-US" sz="2000" u="sng" dirty="0"/>
              <a:t>Simplicity and Ease of Implementation</a:t>
            </a:r>
            <a:r>
              <a:rPr lang="en-US" sz="2000" dirty="0"/>
              <a:t>: Hard clustering algorithms are straightforward to understand and implement.</a:t>
            </a:r>
          </a:p>
          <a:p>
            <a:endParaRPr lang="en-US" sz="2000" dirty="0"/>
          </a:p>
          <a:p>
            <a:r>
              <a:rPr lang="en-US" sz="2000" u="sng" dirty="0"/>
              <a:t>Computational Efficiency</a:t>
            </a:r>
            <a:r>
              <a:rPr lang="en-US" sz="2000" dirty="0"/>
              <a:t>: Ideal for handling large datasets efficiently.</a:t>
            </a:r>
          </a:p>
          <a:p>
            <a:endParaRPr lang="en-US" sz="2000" dirty="0"/>
          </a:p>
          <a:p>
            <a:r>
              <a:rPr lang="en-US" sz="2000" u="sng" dirty="0"/>
              <a:t>Clear Cluster Membership</a:t>
            </a:r>
            <a:r>
              <a:rPr lang="en-US" sz="2000" dirty="0"/>
              <a:t>: Each data point unambiguously belongs to a single cluster.</a:t>
            </a:r>
          </a:p>
          <a:p>
            <a:pPr marL="0" indent="0">
              <a:buNone/>
            </a:pPr>
            <a:endParaRPr lang="en-US" sz="2000" b="1" u="sng" dirty="0"/>
          </a:p>
          <a:p>
            <a:pPr marL="0" indent="0">
              <a:buNone/>
            </a:pPr>
            <a:r>
              <a:rPr lang="en-US" sz="2000" b="1" u="sng" dirty="0"/>
              <a:t>Disadvantages</a:t>
            </a:r>
          </a:p>
          <a:p>
            <a:pPr marL="0" indent="0">
              <a:buNone/>
            </a:pPr>
            <a:endParaRPr lang="en-US" sz="2000" b="1" u="sng" dirty="0"/>
          </a:p>
          <a:p>
            <a:r>
              <a:rPr lang="en-US" sz="2000" u="sng" dirty="0"/>
              <a:t>Sensitive to Initial Placement</a:t>
            </a:r>
            <a:r>
              <a:rPr lang="en-US" sz="2000" dirty="0"/>
              <a:t>: Results can vary depending on the initial cluster centroids.</a:t>
            </a:r>
          </a:p>
          <a:p>
            <a:endParaRPr lang="en-US" sz="2000" dirty="0"/>
          </a:p>
          <a:p>
            <a:r>
              <a:rPr lang="en-US" sz="2000" u="sng" dirty="0"/>
              <a:t>Limited Handling of Overlapping Data</a:t>
            </a:r>
            <a:r>
              <a:rPr lang="en-US" sz="2000" dirty="0"/>
              <a:t>: May struggle with complex data structures that have overlapping clusters.</a:t>
            </a:r>
          </a:p>
          <a:p>
            <a:endParaRPr lang="en-US" sz="2000" dirty="0"/>
          </a:p>
          <a:p>
            <a:r>
              <a:rPr lang="en-US" sz="2000" u="sng" dirty="0"/>
              <a:t>Impact of Outliers</a:t>
            </a:r>
            <a:r>
              <a:rPr lang="en-US" sz="2000" dirty="0"/>
              <a:t>: Outliers can significantly affect cluster assignments.</a:t>
            </a:r>
          </a:p>
          <a:p>
            <a:pPr marL="0" indent="0">
              <a:buNone/>
            </a:pPr>
            <a:br>
              <a:rPr lang="en-US" sz="2000" dirty="0"/>
            </a:br>
            <a:endParaRPr lang="en-US" sz="2000" dirty="0"/>
          </a:p>
        </p:txBody>
      </p:sp>
    </p:spTree>
    <p:extLst>
      <p:ext uri="{BB962C8B-B14F-4D97-AF65-F5344CB8AC3E}">
        <p14:creationId xmlns:p14="http://schemas.microsoft.com/office/powerpoint/2010/main" val="452787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479B7-D9AA-D465-EA9C-7F7B1D6ED004}"/>
              </a:ext>
            </a:extLst>
          </p:cNvPr>
          <p:cNvSpPr>
            <a:spLocks noGrp="1"/>
          </p:cNvSpPr>
          <p:nvPr>
            <p:ph type="title"/>
          </p:nvPr>
        </p:nvSpPr>
        <p:spPr/>
        <p:txBody>
          <a:bodyPr/>
          <a:lstStyle/>
          <a:p>
            <a:r>
              <a:rPr lang="en-US" dirty="0"/>
              <a:t>Soft Clustering</a:t>
            </a:r>
          </a:p>
        </p:txBody>
      </p:sp>
      <p:sp>
        <p:nvSpPr>
          <p:cNvPr id="3" name="Content Placeholder 2">
            <a:extLst>
              <a:ext uri="{FF2B5EF4-FFF2-40B4-BE49-F238E27FC236}">
                <a16:creationId xmlns:a16="http://schemas.microsoft.com/office/drawing/2014/main" id="{2479BC11-0686-21FD-3DE7-8A123A15D124}"/>
              </a:ext>
            </a:extLst>
          </p:cNvPr>
          <p:cNvSpPr>
            <a:spLocks noGrp="1"/>
          </p:cNvSpPr>
          <p:nvPr>
            <p:ph idx="1"/>
          </p:nvPr>
        </p:nvSpPr>
        <p:spPr/>
        <p:txBody>
          <a:bodyPr/>
          <a:lstStyle/>
          <a:p>
            <a:r>
              <a:rPr lang="en-US" dirty="0"/>
              <a:t>Also known as Fuzzy Clustering.</a:t>
            </a:r>
          </a:p>
          <a:p>
            <a:endParaRPr lang="en-US" dirty="0"/>
          </a:p>
          <a:p>
            <a:r>
              <a:rPr lang="en-US" dirty="0"/>
              <a:t>Allows data points to belong to multiple clusters with varying membership degrees.</a:t>
            </a:r>
          </a:p>
          <a:p>
            <a:endParaRPr lang="en-US" dirty="0"/>
          </a:p>
          <a:p>
            <a:r>
              <a:rPr lang="en-US" dirty="0"/>
              <a:t>Provides more flexibility and captures uncertainty in cluster assignments.</a:t>
            </a:r>
          </a:p>
          <a:p>
            <a:endParaRPr lang="en-US" dirty="0"/>
          </a:p>
          <a:p>
            <a:r>
              <a:rPr lang="en-US" dirty="0"/>
              <a:t>E.g., Fuzzy C-means (FCM)</a:t>
            </a:r>
          </a:p>
          <a:p>
            <a:endParaRPr lang="en-US" dirty="0"/>
          </a:p>
        </p:txBody>
      </p:sp>
    </p:spTree>
    <p:extLst>
      <p:ext uri="{BB962C8B-B14F-4D97-AF65-F5344CB8AC3E}">
        <p14:creationId xmlns:p14="http://schemas.microsoft.com/office/powerpoint/2010/main" val="2725969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7DF01-200E-D6A8-733A-E1F26C8905FF}"/>
              </a:ext>
            </a:extLst>
          </p:cNvPr>
          <p:cNvSpPr>
            <a:spLocks noGrp="1"/>
          </p:cNvSpPr>
          <p:nvPr>
            <p:ph idx="1"/>
          </p:nvPr>
        </p:nvSpPr>
        <p:spPr>
          <a:xfrm>
            <a:off x="838200" y="388883"/>
            <a:ext cx="10515600" cy="5788080"/>
          </a:xfrm>
        </p:spPr>
        <p:txBody>
          <a:bodyPr>
            <a:normAutofit fontScale="70000" lnSpcReduction="20000"/>
          </a:bodyPr>
          <a:lstStyle/>
          <a:p>
            <a:pPr marL="0" indent="0">
              <a:buNone/>
            </a:pPr>
            <a:r>
              <a:rPr lang="en-US" b="1" u="sng" dirty="0"/>
              <a:t>Advantages</a:t>
            </a:r>
          </a:p>
          <a:p>
            <a:r>
              <a:rPr lang="en-US" u="sng" dirty="0"/>
              <a:t>Nuanced Cluster Assignments</a:t>
            </a:r>
            <a:r>
              <a:rPr lang="en-US" dirty="0"/>
              <a:t>: Data points can have partial membership in multiple clusters, providing a more nuanced representation.</a:t>
            </a:r>
          </a:p>
          <a:p>
            <a:endParaRPr lang="en-US" dirty="0"/>
          </a:p>
          <a:p>
            <a:r>
              <a:rPr lang="en-US" u="sng" dirty="0"/>
              <a:t>Handling Overlapping Data</a:t>
            </a:r>
            <a:r>
              <a:rPr lang="en-US" dirty="0"/>
              <a:t>: Well-suited for datasets with complex or overlapping structures.</a:t>
            </a:r>
          </a:p>
          <a:p>
            <a:endParaRPr lang="en-US" dirty="0"/>
          </a:p>
          <a:p>
            <a:r>
              <a:rPr lang="en-US" u="sng" dirty="0"/>
              <a:t>Robustness to outliers:</a:t>
            </a:r>
            <a:r>
              <a:rPr lang="en-US" dirty="0"/>
              <a:t> The ability of a clustering algorithm to minimize the influence of outliers on the assignment of data points to clusters. (probability distribution over clusters instead of a hard assignment to a single cluster)</a:t>
            </a:r>
          </a:p>
          <a:p>
            <a:endParaRPr lang="en-US" dirty="0"/>
          </a:p>
          <a:p>
            <a:pPr marL="0" indent="0">
              <a:buNone/>
            </a:pPr>
            <a:r>
              <a:rPr lang="en-US" b="1" u="sng" dirty="0"/>
              <a:t>Disadvantages</a:t>
            </a:r>
          </a:p>
          <a:p>
            <a:r>
              <a:rPr lang="en-US" u="sng" dirty="0"/>
              <a:t>Computational Complexity</a:t>
            </a:r>
            <a:r>
              <a:rPr lang="en-US" dirty="0"/>
              <a:t>: Soft clustering methods can be more computationally expensive than their hard clustering counterparts.</a:t>
            </a:r>
          </a:p>
          <a:p>
            <a:endParaRPr lang="en-US" dirty="0"/>
          </a:p>
          <a:p>
            <a:r>
              <a:rPr lang="en-US" u="sng" dirty="0"/>
              <a:t>Determining the Number of Clusters</a:t>
            </a:r>
            <a:r>
              <a:rPr lang="en-US" dirty="0"/>
              <a:t>: Requires the pre-specification of the number of clusters or fuzziness coefficient.</a:t>
            </a:r>
          </a:p>
          <a:p>
            <a:endParaRPr lang="en-US" dirty="0"/>
          </a:p>
          <a:p>
            <a:r>
              <a:rPr lang="en-US" u="sng" dirty="0"/>
              <a:t>Interpretability Challenges</a:t>
            </a:r>
            <a:r>
              <a:rPr lang="en-US" dirty="0"/>
              <a:t>: Fuzzy memberships might be more challenging to interpret.</a:t>
            </a:r>
          </a:p>
          <a:p>
            <a:endParaRPr lang="en-US" dirty="0"/>
          </a:p>
        </p:txBody>
      </p:sp>
    </p:spTree>
    <p:extLst>
      <p:ext uri="{BB962C8B-B14F-4D97-AF65-F5344CB8AC3E}">
        <p14:creationId xmlns:p14="http://schemas.microsoft.com/office/powerpoint/2010/main" val="670434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DD88-D3C3-09F8-392A-9C5DDCD6F13B}"/>
              </a:ext>
            </a:extLst>
          </p:cNvPr>
          <p:cNvSpPr>
            <a:spLocks noGrp="1"/>
          </p:cNvSpPr>
          <p:nvPr>
            <p:ph type="title"/>
          </p:nvPr>
        </p:nvSpPr>
        <p:spPr/>
        <p:txBody>
          <a:bodyPr/>
          <a:lstStyle/>
          <a:p>
            <a:r>
              <a:rPr lang="en-US" dirty="0"/>
              <a:t>How to Find the Optimal Number of Clusters</a:t>
            </a:r>
          </a:p>
        </p:txBody>
      </p:sp>
      <p:sp>
        <p:nvSpPr>
          <p:cNvPr id="3" name="Content Placeholder 2">
            <a:extLst>
              <a:ext uri="{FF2B5EF4-FFF2-40B4-BE49-F238E27FC236}">
                <a16:creationId xmlns:a16="http://schemas.microsoft.com/office/drawing/2014/main" id="{BD52B587-19E8-A4CC-3045-43A0FDC1740B}"/>
              </a:ext>
            </a:extLst>
          </p:cNvPr>
          <p:cNvSpPr>
            <a:spLocks noGrp="1"/>
          </p:cNvSpPr>
          <p:nvPr>
            <p:ph idx="1"/>
          </p:nvPr>
        </p:nvSpPr>
        <p:spPr/>
        <p:txBody>
          <a:bodyPr>
            <a:normAutofit fontScale="92500" lnSpcReduction="20000"/>
          </a:bodyPr>
          <a:lstStyle/>
          <a:p>
            <a:r>
              <a:rPr lang="en-US" dirty="0"/>
              <a:t>The elbow method is a popular technique used to determine the optimal number of clusters (k) in a clustering algorithm, such as K-means. </a:t>
            </a:r>
          </a:p>
          <a:p>
            <a:endParaRPr lang="en-US" dirty="0"/>
          </a:p>
          <a:p>
            <a:r>
              <a:rPr lang="en-US" dirty="0"/>
              <a:t>It involves plotting the cost (inertia) of clustering as a function of the number of clusters and looking for the "elbow point" in the plot. </a:t>
            </a:r>
          </a:p>
          <a:p>
            <a:endParaRPr lang="en-US" dirty="0"/>
          </a:p>
          <a:p>
            <a:r>
              <a:rPr lang="en-US" dirty="0"/>
              <a:t>The elbow point is the value of k at which the inertia starts to level off or decrease at a slower rate.</a:t>
            </a:r>
          </a:p>
          <a:p>
            <a:pPr marL="0" indent="0">
              <a:buNone/>
            </a:pPr>
            <a:endParaRPr lang="en-US" dirty="0"/>
          </a:p>
          <a:p>
            <a:r>
              <a:rPr lang="en-US" dirty="0"/>
              <a:t> This point indicates that adding more clusters does not significantly improve the clustering quality and suggests the appropriate number of clusters for the data.</a:t>
            </a:r>
          </a:p>
        </p:txBody>
      </p:sp>
    </p:spTree>
    <p:extLst>
      <p:ext uri="{BB962C8B-B14F-4D97-AF65-F5344CB8AC3E}">
        <p14:creationId xmlns:p14="http://schemas.microsoft.com/office/powerpoint/2010/main" val="1179708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67C92-6B5F-ED61-897A-9ADC6EE62656}"/>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B46E495B-414B-910D-6916-417B14455D36}"/>
              </a:ext>
            </a:extLst>
          </p:cNvPr>
          <p:cNvSpPr>
            <a:spLocks noGrp="1"/>
          </p:cNvSpPr>
          <p:nvPr>
            <p:ph idx="1"/>
          </p:nvPr>
        </p:nvSpPr>
        <p:spPr/>
        <p:txBody>
          <a:bodyPr/>
          <a:lstStyle/>
          <a:p>
            <a:r>
              <a:rPr lang="en-US" dirty="0"/>
              <a:t>The elbow method helps us find the optimal number of clusters for our data.</a:t>
            </a:r>
          </a:p>
          <a:p>
            <a:endParaRPr lang="en-US" dirty="0"/>
          </a:p>
          <a:p>
            <a:r>
              <a:rPr lang="en-US" dirty="0"/>
              <a:t>It involves analyzing the inertia (within-cluster sum of squares) as a function of the number of clusters.</a:t>
            </a:r>
          </a:p>
          <a:p>
            <a:endParaRPr lang="en-US" dirty="0"/>
          </a:p>
        </p:txBody>
      </p:sp>
    </p:spTree>
    <p:extLst>
      <p:ext uri="{BB962C8B-B14F-4D97-AF65-F5344CB8AC3E}">
        <p14:creationId xmlns:p14="http://schemas.microsoft.com/office/powerpoint/2010/main" val="1286176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9964-E50C-4B12-B673-E650F5E6A1F2}"/>
              </a:ext>
            </a:extLst>
          </p:cNvPr>
          <p:cNvSpPr>
            <a:spLocks noGrp="1"/>
          </p:cNvSpPr>
          <p:nvPr>
            <p:ph type="title"/>
          </p:nvPr>
        </p:nvSpPr>
        <p:spPr/>
        <p:txBody>
          <a:bodyPr/>
          <a:lstStyle/>
          <a:p>
            <a:r>
              <a:rPr lang="en-US" dirty="0"/>
              <a:t>Elbow Method: Step by Step</a:t>
            </a:r>
          </a:p>
        </p:txBody>
      </p:sp>
      <p:sp>
        <p:nvSpPr>
          <p:cNvPr id="3" name="Content Placeholder 2">
            <a:extLst>
              <a:ext uri="{FF2B5EF4-FFF2-40B4-BE49-F238E27FC236}">
                <a16:creationId xmlns:a16="http://schemas.microsoft.com/office/drawing/2014/main" id="{8F04B1C8-7321-7701-F274-5EB61790A051}"/>
              </a:ext>
            </a:extLst>
          </p:cNvPr>
          <p:cNvSpPr>
            <a:spLocks noGrp="1"/>
          </p:cNvSpPr>
          <p:nvPr>
            <p:ph idx="1"/>
          </p:nvPr>
        </p:nvSpPr>
        <p:spPr/>
        <p:txBody>
          <a:bodyPr/>
          <a:lstStyle/>
          <a:p>
            <a:r>
              <a:rPr lang="en-US" dirty="0"/>
              <a:t>Choose a range of k values to consider (e.g., 1 to 10).</a:t>
            </a:r>
          </a:p>
          <a:p>
            <a:endParaRPr lang="en-US" dirty="0"/>
          </a:p>
          <a:p>
            <a:r>
              <a:rPr lang="en-US" dirty="0"/>
              <a:t>For each k value, run the K-means algorithm with k clusters on the data.</a:t>
            </a:r>
          </a:p>
          <a:p>
            <a:endParaRPr lang="en-US" dirty="0"/>
          </a:p>
          <a:p>
            <a:r>
              <a:rPr lang="en-US" dirty="0"/>
              <a:t>Calculate the inertia (sum of squared distances within clusters) for each k.</a:t>
            </a:r>
          </a:p>
          <a:p>
            <a:endParaRPr lang="en-US" dirty="0"/>
          </a:p>
          <a:p>
            <a:r>
              <a:rPr lang="en-US" dirty="0"/>
              <a:t>Plot the inertia values against the corresponding k values.</a:t>
            </a:r>
          </a:p>
          <a:p>
            <a:endParaRPr lang="en-US" dirty="0"/>
          </a:p>
        </p:txBody>
      </p:sp>
    </p:spTree>
    <p:extLst>
      <p:ext uri="{BB962C8B-B14F-4D97-AF65-F5344CB8AC3E}">
        <p14:creationId xmlns:p14="http://schemas.microsoft.com/office/powerpoint/2010/main" val="1575291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D4DA-8382-1468-B358-94066FD801F1}"/>
              </a:ext>
            </a:extLst>
          </p:cNvPr>
          <p:cNvSpPr>
            <a:spLocks noGrp="1"/>
          </p:cNvSpPr>
          <p:nvPr>
            <p:ph type="title"/>
          </p:nvPr>
        </p:nvSpPr>
        <p:spPr/>
        <p:txBody>
          <a:bodyPr/>
          <a:lstStyle/>
          <a:p>
            <a:r>
              <a:rPr lang="en-US" dirty="0"/>
              <a:t>Cont.</a:t>
            </a:r>
          </a:p>
        </p:txBody>
      </p:sp>
      <p:pic>
        <p:nvPicPr>
          <p:cNvPr id="5" name="Content Placeholder 4" descr="A graph of a hand with a line drawn on it&#10;&#10;Description automatically generated">
            <a:extLst>
              <a:ext uri="{FF2B5EF4-FFF2-40B4-BE49-F238E27FC236}">
                <a16:creationId xmlns:a16="http://schemas.microsoft.com/office/drawing/2014/main" id="{03290195-C4D4-E54F-9B23-178D078DA277}"/>
              </a:ext>
            </a:extLst>
          </p:cNvPr>
          <p:cNvPicPr>
            <a:picLocks noGrp="1" noChangeAspect="1"/>
          </p:cNvPicPr>
          <p:nvPr>
            <p:ph idx="1"/>
          </p:nvPr>
        </p:nvPicPr>
        <p:blipFill>
          <a:blip r:embed="rId2"/>
          <a:stretch>
            <a:fillRect/>
          </a:stretch>
        </p:blipFill>
        <p:spPr>
          <a:xfrm>
            <a:off x="3225800" y="1867694"/>
            <a:ext cx="5740400" cy="4267200"/>
          </a:xfrm>
        </p:spPr>
      </p:pic>
    </p:spTree>
    <p:extLst>
      <p:ext uri="{BB962C8B-B14F-4D97-AF65-F5344CB8AC3E}">
        <p14:creationId xmlns:p14="http://schemas.microsoft.com/office/powerpoint/2010/main" val="385023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Cont.</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4</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sz="2600" dirty="0">
                    <a:latin typeface="Abadi Extra Light" panose="020B0204020104020204" pitchFamily="34" charset="0"/>
                  </a:rPr>
                  <a:t>It’s about learning interesting/useful structures in the data (</a:t>
                </a:r>
                <a:r>
                  <a:rPr lang="en-GB" sz="2600" dirty="0" err="1">
                    <a:latin typeface="Abadi Extra Light" panose="020B0204020104020204" pitchFamily="34" charset="0"/>
                  </a:rPr>
                  <a:t>unsupervisedly</a:t>
                </a:r>
                <a:r>
                  <a:rPr lang="en-GB" sz="2600" dirty="0">
                    <a:latin typeface="Abadi Extra Light" panose="020B0204020104020204" pitchFamily="34" charset="0"/>
                  </a:rPr>
                  <a:t>!)</a:t>
                </a:r>
              </a:p>
              <a:p>
                <a:pPr>
                  <a:buFont typeface="Wingdings" panose="05000000000000000000" pitchFamily="2" charset="2"/>
                  <a:buChar char="§"/>
                </a:pPr>
                <a:endParaRPr lang="en-GB" sz="1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There is no supervision (no labels/responses), only inputs </a:t>
                </a:r>
                <a14:m>
                  <m:oMath xmlns:m="http://schemas.openxmlformats.org/officeDocument/2006/math">
                    <m:sSub>
                      <m:sSubPr>
                        <m:ctrlPr>
                          <a:rPr lang="en-IN" sz="2600" b="0" i="1" smtClean="0">
                            <a:latin typeface="Cambria Math" panose="02040503050406030204" pitchFamily="18" charset="0"/>
                          </a:rPr>
                        </m:ctrlPr>
                      </m:sSubPr>
                      <m:e>
                        <m:r>
                          <a:rPr lang="en-IN" sz="2600" b="1" i="1" smtClean="0">
                            <a:latin typeface="Cambria Math" panose="02040503050406030204" pitchFamily="18" charset="0"/>
                          </a:rPr>
                          <m:t>𝒙</m:t>
                        </m:r>
                      </m:e>
                      <m:sub>
                        <m:r>
                          <a:rPr lang="en-IN" sz="2600" b="0" i="1" smtClean="0">
                            <a:latin typeface="Cambria Math" panose="02040503050406030204" pitchFamily="18" charset="0"/>
                          </a:rPr>
                          <m:t>1</m:t>
                        </m:r>
                      </m:sub>
                    </m:sSub>
                    <m:r>
                      <a:rPr lang="en-IN" sz="2600" b="0" i="1" smtClean="0">
                        <a:latin typeface="Cambria Math" panose="02040503050406030204" pitchFamily="18" charset="0"/>
                      </a:rPr>
                      <m:t>,</m:t>
                    </m:r>
                    <m:sSub>
                      <m:sSubPr>
                        <m:ctrlPr>
                          <a:rPr lang="en-IN" sz="2600" b="0" i="1" smtClean="0">
                            <a:latin typeface="Cambria Math" panose="02040503050406030204" pitchFamily="18" charset="0"/>
                          </a:rPr>
                        </m:ctrlPr>
                      </m:sSubPr>
                      <m:e>
                        <m:r>
                          <a:rPr lang="en-IN" sz="2600" b="1" i="1" smtClean="0">
                            <a:latin typeface="Cambria Math" panose="02040503050406030204" pitchFamily="18" charset="0"/>
                          </a:rPr>
                          <m:t>𝒙</m:t>
                        </m:r>
                      </m:e>
                      <m:sub>
                        <m:r>
                          <a:rPr lang="en-IN" sz="2600" b="0" i="1" smtClean="0">
                            <a:latin typeface="Cambria Math" panose="02040503050406030204" pitchFamily="18" charset="0"/>
                          </a:rPr>
                          <m:t>2</m:t>
                        </m:r>
                      </m:sub>
                    </m:sSub>
                    <m:r>
                      <a:rPr lang="en-IN" sz="2600" b="0" i="1" smtClean="0">
                        <a:latin typeface="Cambria Math" panose="02040503050406030204" pitchFamily="18" charset="0"/>
                      </a:rPr>
                      <m:t>,…, </m:t>
                    </m:r>
                    <m:sSub>
                      <m:sSubPr>
                        <m:ctrlPr>
                          <a:rPr lang="en-IN" sz="2600" b="0" i="1" smtClean="0">
                            <a:latin typeface="Cambria Math" panose="02040503050406030204" pitchFamily="18" charset="0"/>
                          </a:rPr>
                        </m:ctrlPr>
                      </m:sSubPr>
                      <m:e>
                        <m:r>
                          <a:rPr lang="en-IN" sz="2600" b="1" i="1" smtClean="0">
                            <a:latin typeface="Cambria Math" panose="02040503050406030204" pitchFamily="18" charset="0"/>
                          </a:rPr>
                          <m:t>𝒙</m:t>
                        </m:r>
                      </m:e>
                      <m:sub>
                        <m:r>
                          <a:rPr lang="en-IN" sz="2600" b="0" i="1" smtClean="0">
                            <a:latin typeface="Cambria Math" panose="02040503050406030204" pitchFamily="18" charset="0"/>
                          </a:rPr>
                          <m:t>𝑁</m:t>
                        </m:r>
                      </m:sub>
                    </m:sSub>
                  </m:oMath>
                </a14:m>
                <a:endParaRPr lang="en-GB" sz="2600" dirty="0">
                  <a:latin typeface="Abadi Extra Light" panose="020B0204020104020204" pitchFamily="34" charset="0"/>
                </a:endParaRPr>
              </a:p>
              <a:p>
                <a:pPr marL="0" indent="0">
                  <a:buNone/>
                </a:pPr>
                <a:endParaRPr lang="en-GB" sz="1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Some examples of unsupervised learning</a:t>
                </a:r>
              </a:p>
              <a:p>
                <a:pPr lvl="1">
                  <a:buFont typeface="Wingdings" panose="05000000000000000000" pitchFamily="2" charset="2"/>
                  <a:buChar char="§"/>
                </a:pPr>
                <a:r>
                  <a:rPr lang="en-GB" sz="2200" dirty="0">
                    <a:solidFill>
                      <a:srgbClr val="0000FF"/>
                    </a:solidFill>
                    <a:latin typeface="Abadi Extra Light" panose="020B0204020104020204" pitchFamily="34" charset="0"/>
                  </a:rPr>
                  <a:t>Clustering:</a:t>
                </a:r>
                <a:r>
                  <a:rPr lang="en-GB" sz="2200" dirty="0">
                    <a:latin typeface="Abadi Extra Light" panose="020B0204020104020204" pitchFamily="34" charset="0"/>
                  </a:rPr>
                  <a:t> Grouping similar inputs together (and dissimilar ones far apart)</a:t>
                </a:r>
              </a:p>
              <a:p>
                <a:pPr lvl="1">
                  <a:buFont typeface="Wingdings" panose="05000000000000000000" pitchFamily="2" charset="2"/>
                  <a:buChar char="§"/>
                </a:pPr>
                <a:r>
                  <a:rPr lang="en-GB" sz="2200" dirty="0">
                    <a:solidFill>
                      <a:srgbClr val="0000FF"/>
                    </a:solidFill>
                    <a:latin typeface="Abadi Extra Light" panose="020B0204020104020204" pitchFamily="34" charset="0"/>
                  </a:rPr>
                  <a:t>Dimensionality Reduction: </a:t>
                </a:r>
                <a:r>
                  <a:rPr lang="en-GB" sz="2200" dirty="0">
                    <a:latin typeface="Abadi Extra Light" panose="020B0204020104020204" pitchFamily="34" charset="0"/>
                  </a:rPr>
                  <a:t>Reducing the data dimensionality</a:t>
                </a:r>
              </a:p>
              <a:p>
                <a:pPr lvl="1">
                  <a:buFont typeface="Wingdings" panose="05000000000000000000" pitchFamily="2" charset="2"/>
                  <a:buChar char="§"/>
                </a:pPr>
                <a:r>
                  <a:rPr lang="en-GB" sz="2200" dirty="0">
                    <a:solidFill>
                      <a:srgbClr val="0000FF"/>
                    </a:solidFill>
                    <a:latin typeface="Abadi Extra Light" panose="020B0204020104020204" pitchFamily="34" charset="0"/>
                  </a:rPr>
                  <a:t>Estimating the probability density of data </a:t>
                </a:r>
                <a:r>
                  <a:rPr lang="en-GB" sz="2200" dirty="0">
                    <a:latin typeface="Abadi Extra Light" panose="020B0204020104020204" pitchFamily="34" charset="0"/>
                  </a:rPr>
                  <a:t>(which distribution “generated” the data)</a:t>
                </a:r>
              </a:p>
              <a:p>
                <a:pPr lvl="1">
                  <a:buFont typeface="Wingdings" panose="05000000000000000000" pitchFamily="2" charset="2"/>
                  <a:buChar char="§"/>
                </a:pPr>
                <a:endParaRPr lang="en-GB" sz="1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Most </a:t>
                </a:r>
                <a:r>
                  <a:rPr lang="en-GB" sz="2600" dirty="0" err="1">
                    <a:latin typeface="Abadi Extra Light" panose="020B0204020104020204" pitchFamily="34" charset="0"/>
                  </a:rPr>
                  <a:t>unsup</a:t>
                </a:r>
                <a:r>
                  <a:rPr lang="en-GB" sz="2600" dirty="0">
                    <a:latin typeface="Abadi Extra Light" panose="020B0204020104020204" pitchFamily="34" charset="0"/>
                  </a:rPr>
                  <a:t>. learning algos can also be seen as learning a </a:t>
                </a:r>
                <a:r>
                  <a:rPr lang="en-GB" sz="2600" dirty="0">
                    <a:solidFill>
                      <a:srgbClr val="0000FF"/>
                    </a:solidFill>
                    <a:latin typeface="Abadi Extra Light" panose="020B0204020104020204" pitchFamily="34" charset="0"/>
                  </a:rPr>
                  <a:t>new representation </a:t>
                </a:r>
                <a:r>
                  <a:rPr lang="en-GB" sz="2600" dirty="0">
                    <a:latin typeface="Abadi Extra Light" panose="020B0204020104020204" pitchFamily="34" charset="0"/>
                  </a:rPr>
                  <a:t>of data</a:t>
                </a:r>
              </a:p>
              <a:p>
                <a:pPr>
                  <a:buFont typeface="Wingdings" panose="05000000000000000000" pitchFamily="2" charset="2"/>
                  <a:buChar char="§"/>
                </a:pPr>
                <a:endParaRPr lang="en-GB" sz="100" dirty="0">
                  <a:latin typeface="Abadi Extra Light" panose="020B0204020104020204" pitchFamily="34" charset="0"/>
                </a:endParaRPr>
              </a:p>
              <a:p>
                <a:pPr lvl="1">
                  <a:buFont typeface="Wingdings" panose="05000000000000000000" pitchFamily="2" charset="2"/>
                  <a:buChar char="§"/>
                </a:pPr>
                <a:r>
                  <a:rPr lang="en-GB" sz="2200" dirty="0">
                    <a:latin typeface="Abadi Extra Light" panose="020B0204020104020204" pitchFamily="34" charset="0"/>
                  </a:rPr>
                  <a:t>For example, hard clustering can be used to get a </a:t>
                </a:r>
                <a:r>
                  <a:rPr lang="en-GB" sz="2200" dirty="0">
                    <a:solidFill>
                      <a:srgbClr val="0000FF"/>
                    </a:solidFill>
                    <a:latin typeface="Abadi Extra Light" panose="020B0204020104020204" pitchFamily="34" charset="0"/>
                  </a:rPr>
                  <a:t>one-hot representation</a:t>
                </a:r>
              </a:p>
              <a:p>
                <a:pPr marL="0" indent="0">
                  <a:buNone/>
                </a:pPr>
                <a:endParaRPr lang="en-GB" sz="800" dirty="0">
                  <a:latin typeface="Abadi Extra Light" panose="020B0204020104020204" pitchFamily="34" charset="0"/>
                </a:endParaRPr>
              </a:p>
            </p:txBody>
          </p:sp>
        </mc:Choice>
        <mc:Fallback xmlns="">
          <p:sp>
            <p:nvSpPr>
              <p:cNvPr id="4" name="Content Placeholder 2">
                <a:extLst>
                  <a:ext uri="{FF2B5EF4-FFF2-40B4-BE49-F238E27FC236}">
                    <a16:creationId xmlns:a14="http://schemas.microsoft.com/office/drawing/2010/main" xmlns=""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265245" y="1130786"/>
                <a:ext cx="11740617" cy="5557532"/>
              </a:xfrm>
              <a:blipFill>
                <a:blip r:embed="rId3" cstate="print"/>
                <a:stretch>
                  <a:fillRect l="-831" t="-1645"/>
                </a:stretch>
              </a:blipFill>
            </p:spPr>
            <p:txBody>
              <a:bodyPr/>
              <a:lstStyle/>
              <a:p>
                <a:r>
                  <a:rPr lang="en-IN">
                    <a:noFill/>
                  </a:rPr>
                  <a:t> </a:t>
                </a:r>
              </a:p>
            </p:txBody>
          </p:sp>
        </mc:Fallback>
      </mc:AlternateContent>
      <p:pic>
        <p:nvPicPr>
          <p:cNvPr id="1026" name="Picture 2">
            <a:extLst>
              <a:ext uri="{FF2B5EF4-FFF2-40B4-BE49-F238E27FC236}">
                <a16:creationId xmlns:a16="http://schemas.microsoft.com/office/drawing/2014/main" id="{B87DFC45-E397-4F8C-AD05-9EEDB00978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6164" y="5473165"/>
            <a:ext cx="6076950" cy="1123950"/>
          </a:xfrm>
          <a:prstGeom prst="rect">
            <a:avLst/>
          </a:prstGeom>
          <a:noFill/>
          <a:extLst>
            <a:ext uri="{909E8E84-426E-40DD-AFC4-6F175D3DCCD1}">
              <a14:hiddenFill xmlns:a14="http://schemas.microsoft.com/office/drawing/2010/main">
                <a:solidFill>
                  <a:srgbClr val="FFFFFF"/>
                </a:solidFill>
              </a14:hiddenFill>
            </a:ext>
          </a:extLst>
        </p:spPr>
      </p:pic>
      <p:sp>
        <p:nvSpPr>
          <p:cNvPr id="17" name="Speech Bubble: Rectangle 16">
            <a:extLst>
              <a:ext uri="{FF2B5EF4-FFF2-40B4-BE49-F238E27FC236}">
                <a16:creationId xmlns:a16="http://schemas.microsoft.com/office/drawing/2014/main" id="{426600CF-B732-4708-B741-BA6A2DFA0942}"/>
              </a:ext>
            </a:extLst>
          </p:cNvPr>
          <p:cNvSpPr/>
          <p:nvPr/>
        </p:nvSpPr>
        <p:spPr>
          <a:xfrm>
            <a:off x="186138" y="5578269"/>
            <a:ext cx="2924370" cy="717428"/>
          </a:xfrm>
          <a:prstGeom prst="wedgeRectCallout">
            <a:avLst>
              <a:gd name="adj1" fmla="val 41332"/>
              <a:gd name="adj2" fmla="val -91732"/>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Abadi Extra Light" panose="020B0204020104020204" pitchFamily="34" charset="0"/>
              </a:rPr>
              <a:t>Each point belongs deterministically to a single cluster</a:t>
            </a:r>
          </a:p>
        </p:txBody>
      </p:sp>
    </p:spTree>
    <p:custDataLst>
      <p:tags r:id="rId1"/>
    </p:custDataLst>
    <p:extLst>
      <p:ext uri="{BB962C8B-B14F-4D97-AF65-F5344CB8AC3E}">
        <p14:creationId xmlns:p14="http://schemas.microsoft.com/office/powerpoint/2010/main" val="911810579"/>
      </p:ext>
    </p:extLst>
  </p:cSld>
  <p:clrMapOvr>
    <a:masterClrMapping/>
  </p:clrMapOvr>
  <mc:AlternateContent xmlns:mc="http://schemas.openxmlformats.org/markup-compatibility/2006" xmlns:p14="http://schemas.microsoft.com/office/powerpoint/2010/main">
    <mc:Choice Requires="p14">
      <p:transition spd="slow" p14:dur="2000" advTm="322644"/>
    </mc:Choice>
    <mc:Fallback xmlns="">
      <p:transition spd="slow" advTm="3226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down)">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wipe(down)">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wipe(down)">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wipe(down)">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wipe(down)">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wipe(down)">
                                      <p:cBhvr>
                                        <p:cTn id="42" dur="500"/>
                                        <p:tgtEl>
                                          <p:spTgt spid="4">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wipe(down)">
                                      <p:cBhvr>
                                        <p:cTn id="5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ABF1-FC03-43BD-9AD8-4A809149FB98}"/>
              </a:ext>
            </a:extLst>
          </p:cNvPr>
          <p:cNvSpPr>
            <a:spLocks noGrp="1"/>
          </p:cNvSpPr>
          <p:nvPr>
            <p:ph type="title"/>
          </p:nvPr>
        </p:nvSpPr>
        <p:spPr/>
        <p:txBody>
          <a:bodyPr/>
          <a:lstStyle/>
          <a:p>
            <a:r>
              <a:rPr lang="en-US" dirty="0"/>
              <a:t>Identifying the Elbow Point</a:t>
            </a:r>
          </a:p>
        </p:txBody>
      </p:sp>
      <p:sp>
        <p:nvSpPr>
          <p:cNvPr id="3" name="Content Placeholder 2">
            <a:extLst>
              <a:ext uri="{FF2B5EF4-FFF2-40B4-BE49-F238E27FC236}">
                <a16:creationId xmlns:a16="http://schemas.microsoft.com/office/drawing/2014/main" id="{95985835-CAA7-8D81-A52A-FAF6D0F644E8}"/>
              </a:ext>
            </a:extLst>
          </p:cNvPr>
          <p:cNvSpPr>
            <a:spLocks noGrp="1"/>
          </p:cNvSpPr>
          <p:nvPr>
            <p:ph idx="1"/>
          </p:nvPr>
        </p:nvSpPr>
        <p:spPr/>
        <p:txBody>
          <a:bodyPr/>
          <a:lstStyle/>
          <a:p>
            <a:r>
              <a:rPr lang="en-US" dirty="0"/>
              <a:t>The elbow point is the optimal k value.</a:t>
            </a:r>
          </a:p>
          <a:p>
            <a:endParaRPr lang="en-US" dirty="0"/>
          </a:p>
          <a:p>
            <a:r>
              <a:rPr lang="en-US" dirty="0"/>
              <a:t>It is the point where inertia starts to level off or decreases at a slower rate.</a:t>
            </a:r>
          </a:p>
          <a:p>
            <a:pPr marL="0" indent="0">
              <a:buNone/>
            </a:pPr>
            <a:endParaRPr lang="en-US" dirty="0"/>
          </a:p>
          <a:p>
            <a:r>
              <a:rPr lang="en-US" dirty="0"/>
              <a:t>Adding more clusters beyond this point may not significantly improve clustering quality.</a:t>
            </a:r>
          </a:p>
          <a:p>
            <a:pPr marL="0" indent="0">
              <a:buNone/>
            </a:pPr>
            <a:br>
              <a:rPr lang="en-US" dirty="0"/>
            </a:br>
            <a:endParaRPr lang="en-US" dirty="0"/>
          </a:p>
        </p:txBody>
      </p:sp>
    </p:spTree>
    <p:extLst>
      <p:ext uri="{BB962C8B-B14F-4D97-AF65-F5344CB8AC3E}">
        <p14:creationId xmlns:p14="http://schemas.microsoft.com/office/powerpoint/2010/main" val="2682786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09EC-C0EC-AAE5-7D49-AD53929ABDAF}"/>
              </a:ext>
            </a:extLst>
          </p:cNvPr>
          <p:cNvSpPr>
            <a:spLocks noGrp="1"/>
          </p:cNvSpPr>
          <p:nvPr>
            <p:ph type="title"/>
          </p:nvPr>
        </p:nvSpPr>
        <p:spPr/>
        <p:txBody>
          <a:bodyPr/>
          <a:lstStyle/>
          <a:p>
            <a:r>
              <a:rPr lang="en-US" dirty="0"/>
              <a:t>Limitations of the Elbow Method</a:t>
            </a:r>
          </a:p>
        </p:txBody>
      </p:sp>
      <p:sp>
        <p:nvSpPr>
          <p:cNvPr id="3" name="Content Placeholder 2">
            <a:extLst>
              <a:ext uri="{FF2B5EF4-FFF2-40B4-BE49-F238E27FC236}">
                <a16:creationId xmlns:a16="http://schemas.microsoft.com/office/drawing/2014/main" id="{3ADA19D7-60B0-7AE3-0CF5-C43DEA6ADF4D}"/>
              </a:ext>
            </a:extLst>
          </p:cNvPr>
          <p:cNvSpPr>
            <a:spLocks noGrp="1"/>
          </p:cNvSpPr>
          <p:nvPr>
            <p:ph idx="1"/>
          </p:nvPr>
        </p:nvSpPr>
        <p:spPr/>
        <p:txBody>
          <a:bodyPr/>
          <a:lstStyle/>
          <a:p>
            <a:r>
              <a:rPr lang="en-US" dirty="0"/>
              <a:t>The elbow method may not always yield a clear-cut elbow point, especially for complex datasets.</a:t>
            </a:r>
          </a:p>
          <a:p>
            <a:pPr marL="0" indent="0">
              <a:buNone/>
            </a:pPr>
            <a:endParaRPr lang="en-US" dirty="0"/>
          </a:p>
          <a:p>
            <a:r>
              <a:rPr lang="en-US" dirty="0"/>
              <a:t>It is subjective, and the optimal k value may vary based on interpretation.</a:t>
            </a:r>
          </a:p>
          <a:p>
            <a:endParaRPr lang="en-US" dirty="0"/>
          </a:p>
        </p:txBody>
      </p:sp>
    </p:spTree>
    <p:extLst>
      <p:ext uri="{BB962C8B-B14F-4D97-AF65-F5344CB8AC3E}">
        <p14:creationId xmlns:p14="http://schemas.microsoft.com/office/powerpoint/2010/main" val="3201286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FEFA88E-3EED-40F5-C031-D8E372FFDB62}"/>
              </a:ext>
            </a:extLst>
          </p:cNvPr>
          <p:cNvSpPr>
            <a:spLocks noGrp="1" noChangeArrowheads="1"/>
          </p:cNvSpPr>
          <p:nvPr>
            <p:ph type="title"/>
          </p:nvPr>
        </p:nvSpPr>
        <p:spPr/>
        <p:txBody>
          <a:bodyPr/>
          <a:lstStyle/>
          <a:p>
            <a:pPr eaLnBrk="1" hangingPunct="1"/>
            <a:r>
              <a:rPr lang="en-US" altLang="en-US" sz="3500" u="sng"/>
              <a:t>Weaknesses of K-Mean Clustering</a:t>
            </a:r>
            <a:br>
              <a:rPr lang="en-US" altLang="en-US" sz="3500"/>
            </a:br>
            <a:r>
              <a:rPr lang="en-US" altLang="en-US" sz="3500"/>
              <a:t> </a:t>
            </a:r>
          </a:p>
        </p:txBody>
      </p:sp>
      <p:sp>
        <p:nvSpPr>
          <p:cNvPr id="33795" name="Rectangle 3">
            <a:extLst>
              <a:ext uri="{FF2B5EF4-FFF2-40B4-BE49-F238E27FC236}">
                <a16:creationId xmlns:a16="http://schemas.microsoft.com/office/drawing/2014/main" id="{5A2F29A7-C278-AA0A-FF89-7A81B8164D74}"/>
              </a:ext>
            </a:extLst>
          </p:cNvPr>
          <p:cNvSpPr>
            <a:spLocks noGrp="1" noChangeArrowheads="1"/>
          </p:cNvSpPr>
          <p:nvPr>
            <p:ph type="body" idx="1"/>
          </p:nvPr>
        </p:nvSpPr>
        <p:spPr>
          <a:xfrm>
            <a:off x="555585" y="1522513"/>
            <a:ext cx="11273742" cy="4970362"/>
          </a:xfrm>
        </p:spPr>
        <p:txBody>
          <a:bodyPr>
            <a:normAutofit fontScale="92500"/>
          </a:bodyPr>
          <a:lstStyle/>
          <a:p>
            <a:pPr marL="571500" indent="-571500">
              <a:buFont typeface="Wingdings" pitchFamily="2" charset="2"/>
              <a:buAutoNum type="arabicPeriod"/>
            </a:pPr>
            <a:r>
              <a:rPr lang="en-US" altLang="en-US" sz="2600" dirty="0"/>
              <a:t>When the numbers of data are not so many, initial grouping will determine the cluster significantly. </a:t>
            </a:r>
          </a:p>
          <a:p>
            <a:pPr marL="571500" indent="-571500">
              <a:buFont typeface="Wingdings" pitchFamily="2" charset="2"/>
              <a:buAutoNum type="arabicPeriod"/>
            </a:pPr>
            <a:endParaRPr lang="en-US" altLang="en-US" sz="2600" dirty="0"/>
          </a:p>
          <a:p>
            <a:pPr marL="571500" indent="-571500">
              <a:buFont typeface="Wingdings" pitchFamily="2" charset="2"/>
              <a:buAutoNum type="arabicPeriod"/>
            </a:pPr>
            <a:r>
              <a:rPr lang="en-US" altLang="en-US" sz="2600" dirty="0"/>
              <a:t>The number of cluster, K, must be determined before hand. Its disadvantage is that it does not yield the same result with each run, since the resulting clusters depend on the initial random assignments.</a:t>
            </a:r>
          </a:p>
          <a:p>
            <a:pPr marL="571500" indent="-571500">
              <a:buFont typeface="Wingdings" pitchFamily="2" charset="2"/>
              <a:buAutoNum type="arabicPeriod"/>
            </a:pPr>
            <a:endParaRPr lang="en-US" altLang="en-US" sz="2600" dirty="0"/>
          </a:p>
          <a:p>
            <a:pPr marL="571500" indent="-571500">
              <a:buFont typeface="Wingdings" pitchFamily="2" charset="2"/>
              <a:buAutoNum type="arabicPeriod"/>
            </a:pPr>
            <a:r>
              <a:rPr lang="en-US" altLang="en-US" sz="2600" dirty="0"/>
              <a:t>We never know the real cluster, using the same data, because if it is inputted in a different order it may produce different cluster if the number of data is few. </a:t>
            </a:r>
          </a:p>
          <a:p>
            <a:pPr marL="571500" indent="-571500">
              <a:buFont typeface="Wingdings" pitchFamily="2" charset="2"/>
              <a:buAutoNum type="arabicPeriod"/>
            </a:pPr>
            <a:endParaRPr lang="en-US" altLang="en-US" sz="2600" dirty="0"/>
          </a:p>
          <a:p>
            <a:pPr marL="571500" indent="-571500">
              <a:buFont typeface="Wingdings" pitchFamily="2" charset="2"/>
              <a:buAutoNum type="arabicPeriod"/>
            </a:pPr>
            <a:r>
              <a:rPr lang="en-US" altLang="en-US" sz="2600" dirty="0"/>
              <a:t>It is sensitive to initial condition. Different initial condition may produce different result of cluster. The algorithm may be trapped in the </a:t>
            </a:r>
            <a:r>
              <a:rPr lang="en-US" altLang="en-US" sz="2600" i="1" u="sng" dirty="0"/>
              <a:t>local optimum</a:t>
            </a:r>
            <a:r>
              <a:rPr lang="en-US" altLang="en-US" sz="2600" dirty="0"/>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2A85102-A42B-84EC-B69D-D1F44BF80B42}"/>
              </a:ext>
            </a:extLst>
          </p:cNvPr>
          <p:cNvSpPr>
            <a:spLocks noGrp="1" noChangeArrowheads="1"/>
          </p:cNvSpPr>
          <p:nvPr>
            <p:ph type="title"/>
          </p:nvPr>
        </p:nvSpPr>
        <p:spPr/>
        <p:txBody>
          <a:bodyPr/>
          <a:lstStyle/>
          <a:p>
            <a:pPr eaLnBrk="1" hangingPunct="1"/>
            <a:r>
              <a:rPr lang="en-US" altLang="en-US" u="sng"/>
              <a:t>Applications of K-Mean Clustering</a:t>
            </a:r>
          </a:p>
        </p:txBody>
      </p:sp>
      <p:sp>
        <p:nvSpPr>
          <p:cNvPr id="34819" name="Rectangle 3">
            <a:extLst>
              <a:ext uri="{FF2B5EF4-FFF2-40B4-BE49-F238E27FC236}">
                <a16:creationId xmlns:a16="http://schemas.microsoft.com/office/drawing/2014/main" id="{EA4EBED5-DC40-E7C5-A68D-6D5AE6287627}"/>
              </a:ext>
            </a:extLst>
          </p:cNvPr>
          <p:cNvSpPr>
            <a:spLocks noGrp="1" noChangeArrowheads="1"/>
          </p:cNvSpPr>
          <p:nvPr>
            <p:ph type="body" idx="1"/>
          </p:nvPr>
        </p:nvSpPr>
        <p:spPr>
          <a:xfrm>
            <a:off x="302871" y="1795041"/>
            <a:ext cx="11586258" cy="5219218"/>
          </a:xfrm>
        </p:spPr>
        <p:txBody>
          <a:bodyPr>
            <a:normAutofit/>
          </a:bodyPr>
          <a:lstStyle/>
          <a:p>
            <a:pPr eaLnBrk="1" hangingPunct="1"/>
            <a:r>
              <a:rPr lang="en-US" altLang="en-US" sz="2400" dirty="0"/>
              <a:t>It is relatively </a:t>
            </a:r>
            <a:r>
              <a:rPr lang="en-US" altLang="en-US" sz="2400" i="1" dirty="0"/>
              <a:t>efficient and fast.</a:t>
            </a:r>
            <a:r>
              <a:rPr lang="en-US" altLang="en-US" sz="2400" dirty="0"/>
              <a:t> It computes result at </a:t>
            </a:r>
            <a:r>
              <a:rPr lang="en-US" altLang="en-US" sz="2400" b="1" dirty="0"/>
              <a:t>O(</a:t>
            </a:r>
            <a:r>
              <a:rPr lang="en-US" altLang="en-US" sz="2400" b="1" dirty="0" err="1"/>
              <a:t>tkn</a:t>
            </a:r>
            <a:r>
              <a:rPr lang="en-US" altLang="en-US" sz="2400" b="1" dirty="0"/>
              <a:t>), </a:t>
            </a:r>
            <a:r>
              <a:rPr lang="en-US" altLang="en-US" sz="2400" dirty="0"/>
              <a:t>where n is number of objects or points, k is number of clusters and t is number of iterations. </a:t>
            </a:r>
          </a:p>
          <a:p>
            <a:pPr eaLnBrk="1" hangingPunct="1"/>
            <a:endParaRPr lang="en-US" altLang="en-US" sz="2400" dirty="0"/>
          </a:p>
          <a:p>
            <a:pPr eaLnBrk="1" hangingPunct="1"/>
            <a:r>
              <a:rPr lang="en-US" altLang="en-US" sz="2400" dirty="0"/>
              <a:t>k-means clustering can be applied to </a:t>
            </a:r>
            <a:r>
              <a:rPr lang="en-US" altLang="en-US" sz="2400" i="1" dirty="0"/>
              <a:t>machine learning or data mining</a:t>
            </a:r>
          </a:p>
          <a:p>
            <a:pPr eaLnBrk="1" hangingPunct="1"/>
            <a:endParaRPr lang="en-US" altLang="en-US" sz="2400" i="1" dirty="0"/>
          </a:p>
          <a:p>
            <a:pPr eaLnBrk="1" hangingPunct="1"/>
            <a:r>
              <a:rPr lang="en-US" altLang="en-US" sz="2400" i="1" dirty="0"/>
              <a:t>Used on acoustic data in speech understanding to convert waveforms into one of k categories (known as Vector Quantization or Image Segmentation).</a:t>
            </a:r>
          </a:p>
          <a:p>
            <a:pPr eaLnBrk="1" hangingPunct="1"/>
            <a:endParaRPr lang="en-US" altLang="en-US" sz="2400" i="1" dirty="0"/>
          </a:p>
          <a:p>
            <a:pPr eaLnBrk="1" hangingPunct="1"/>
            <a:r>
              <a:rPr lang="en-US" altLang="en-US" sz="2400" i="1" dirty="0"/>
              <a:t>Also used for choosing color palettes on old fashioned graphical display devices and Image Quantization.</a:t>
            </a:r>
            <a:r>
              <a:rPr lang="en-US" altLang="en-US" sz="2400" dirty="0"/>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7AE52C8-AF47-8954-04A1-EC3CC3D426BF}"/>
              </a:ext>
            </a:extLst>
          </p:cNvPr>
          <p:cNvSpPr>
            <a:spLocks noGrp="1" noChangeArrowheads="1"/>
          </p:cNvSpPr>
          <p:nvPr>
            <p:ph type="title"/>
          </p:nvPr>
        </p:nvSpPr>
        <p:spPr/>
        <p:txBody>
          <a:bodyPr/>
          <a:lstStyle/>
          <a:p>
            <a:pPr eaLnBrk="1" hangingPunct="1"/>
            <a:r>
              <a:rPr lang="en-US" altLang="en-US" u="sng"/>
              <a:t>CONCLUSION</a:t>
            </a:r>
          </a:p>
        </p:txBody>
      </p:sp>
      <p:sp>
        <p:nvSpPr>
          <p:cNvPr id="35843" name="Rectangle 3">
            <a:extLst>
              <a:ext uri="{FF2B5EF4-FFF2-40B4-BE49-F238E27FC236}">
                <a16:creationId xmlns:a16="http://schemas.microsoft.com/office/drawing/2014/main" id="{FCA3B2D9-183B-F3E5-00E5-550892AE95EF}"/>
              </a:ext>
            </a:extLst>
          </p:cNvPr>
          <p:cNvSpPr>
            <a:spLocks noGrp="1" noChangeArrowheads="1"/>
          </p:cNvSpPr>
          <p:nvPr>
            <p:ph type="body" idx="1"/>
          </p:nvPr>
        </p:nvSpPr>
        <p:spPr/>
        <p:txBody>
          <a:bodyPr/>
          <a:lstStyle/>
          <a:p>
            <a:pPr eaLnBrk="1" hangingPunct="1"/>
            <a:r>
              <a:rPr lang="en-US" altLang="en-US" i="1" dirty="0"/>
              <a:t>K-means algorithm is </a:t>
            </a:r>
            <a:r>
              <a:rPr lang="en-US" altLang="en-US" dirty="0"/>
              <a:t>useful for undirected knowledge discovery and is relatively simple. </a:t>
            </a:r>
          </a:p>
          <a:p>
            <a:pPr eaLnBrk="1" hangingPunct="1"/>
            <a:endParaRPr lang="en-US" altLang="en-US" dirty="0"/>
          </a:p>
          <a:p>
            <a:pPr eaLnBrk="1" hangingPunct="1"/>
            <a:r>
              <a:rPr lang="en-US" altLang="en-US" dirty="0"/>
              <a:t>K-means has found wide spread usage in lot of fields, ranging from unsupervised learning of neural network, Pattern recognitions, Classification analysis, Artificial intelligence, image processing, machine vision, and many others.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Kmeans</a:t>
            </a:r>
            <a:r>
              <a:rPr lang="en-US" dirty="0"/>
              <a:t>++</a:t>
            </a:r>
            <a:endParaRPr lang="en-IN" dirty="0"/>
          </a:p>
        </p:txBody>
      </p:sp>
      <p:sp>
        <p:nvSpPr>
          <p:cNvPr id="3" name="Content Placeholder 2"/>
          <p:cNvSpPr>
            <a:spLocks noGrp="1"/>
          </p:cNvSpPr>
          <p:nvPr>
            <p:ph idx="1"/>
          </p:nvPr>
        </p:nvSpPr>
        <p:spPr/>
        <p:txBody>
          <a:bodyPr>
            <a:normAutofit/>
          </a:bodyPr>
          <a:lstStyle/>
          <a:p>
            <a:pPr algn="just"/>
            <a:r>
              <a:rPr lang="en-IN" dirty="0" err="1"/>
              <a:t>KMeans</a:t>
            </a:r>
            <a:r>
              <a:rPr lang="en-IN" dirty="0"/>
              <a:t>++ is an improved initialization technique for the </a:t>
            </a:r>
            <a:r>
              <a:rPr lang="en-IN" dirty="0" err="1"/>
              <a:t>KMeans</a:t>
            </a:r>
            <a:r>
              <a:rPr lang="en-IN" dirty="0"/>
              <a:t> clustering algorithm. </a:t>
            </a:r>
          </a:p>
          <a:p>
            <a:pPr algn="just"/>
            <a:endParaRPr lang="en-IN" dirty="0"/>
          </a:p>
          <a:p>
            <a:pPr algn="just"/>
            <a:r>
              <a:rPr lang="en-IN" dirty="0"/>
              <a:t>The primary goal of </a:t>
            </a:r>
            <a:r>
              <a:rPr lang="en-IN" dirty="0" err="1"/>
              <a:t>KMeans</a:t>
            </a:r>
            <a:r>
              <a:rPr lang="en-IN" dirty="0"/>
              <a:t>++ is to provide a better initial set of cluster centroids, which in turn leads to faster convergence and higher-quality clustering results compared to the standard random initialization used in traditional </a:t>
            </a:r>
            <a:r>
              <a:rPr lang="en-IN" dirty="0" err="1"/>
              <a:t>KMeans</a:t>
            </a:r>
            <a:r>
              <a:rPr lang="en-IN" dirty="0"/>
              <a:t>.</a:t>
            </a:r>
          </a:p>
        </p:txBody>
      </p:sp>
      <p:sp>
        <p:nvSpPr>
          <p:cNvPr id="5" name="Rectangle: Rounded Corners 4">
            <a:extLst>
              <a:ext uri="{FF2B5EF4-FFF2-40B4-BE49-F238E27FC236}">
                <a16:creationId xmlns:a16="http://schemas.microsoft.com/office/drawing/2014/main" id="{F0314097-C1EC-4016-ACF0-8A60A923DFC0}"/>
              </a:ext>
            </a:extLst>
          </p:cNvPr>
          <p:cNvSpPr/>
          <p:nvPr/>
        </p:nvSpPr>
        <p:spPr>
          <a:xfrm>
            <a:off x="7032104" y="5013176"/>
            <a:ext cx="2808312" cy="144016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IN" dirty="0">
                <a:solidFill>
                  <a:srgbClr val="FF0000"/>
                </a:solidFill>
              </a:rPr>
              <a:t>(Problem with </a:t>
            </a:r>
            <a:r>
              <a:rPr lang="en-IN" dirty="0" err="1">
                <a:solidFill>
                  <a:srgbClr val="FF0000"/>
                </a:solidFill>
              </a:rPr>
              <a:t>kmeans</a:t>
            </a:r>
            <a:r>
              <a:rPr lang="en-IN" dirty="0">
                <a:solidFill>
                  <a:srgbClr val="FF0000"/>
                </a:solidFill>
              </a:rPr>
              <a:t>)</a:t>
            </a:r>
          </a:p>
          <a:p>
            <a:r>
              <a:rPr lang="en-IN" dirty="0">
                <a:solidFill>
                  <a:schemeClr val="tx1"/>
                </a:solidFill>
              </a:rPr>
              <a:t>Different initialization will result in different clusters.</a:t>
            </a:r>
          </a:p>
        </p:txBody>
      </p:sp>
    </p:spTree>
    <p:extLst>
      <p:ext uri="{BB962C8B-B14F-4D97-AF65-F5344CB8AC3E}">
        <p14:creationId xmlns:p14="http://schemas.microsoft.com/office/powerpoint/2010/main" val="3786281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Kmeans</a:t>
            </a:r>
            <a:r>
              <a:rPr lang="en-US" dirty="0"/>
              <a:t>++ Algorithm</a:t>
            </a:r>
            <a:endParaRPr lang="en-IN" dirty="0"/>
          </a:p>
        </p:txBody>
      </p:sp>
      <p:sp>
        <p:nvSpPr>
          <p:cNvPr id="3" name="Content Placeholder 2"/>
          <p:cNvSpPr>
            <a:spLocks noGrp="1"/>
          </p:cNvSpPr>
          <p:nvPr>
            <p:ph idx="1"/>
          </p:nvPr>
        </p:nvSpPr>
        <p:spPr/>
        <p:txBody>
          <a:bodyPr>
            <a:normAutofit fontScale="92500" lnSpcReduction="20000"/>
          </a:bodyPr>
          <a:lstStyle/>
          <a:p>
            <a:r>
              <a:rPr lang="en-IN" b="1" dirty="0"/>
              <a:t>Select the First Centroid:</a:t>
            </a:r>
            <a:endParaRPr lang="en-IN" dirty="0"/>
          </a:p>
          <a:p>
            <a:pPr lvl="1"/>
            <a:r>
              <a:rPr lang="en-IN" dirty="0"/>
              <a:t>Choose one data point randomly from the dataset as the first centroid.</a:t>
            </a:r>
          </a:p>
          <a:p>
            <a:r>
              <a:rPr lang="en-IN" b="1" dirty="0"/>
              <a:t>Calculate Distances:</a:t>
            </a:r>
            <a:endParaRPr lang="en-IN" dirty="0"/>
          </a:p>
          <a:p>
            <a:pPr lvl="1"/>
            <a:r>
              <a:rPr lang="en-IN" dirty="0"/>
              <a:t>For each data point that has not been selected as a centroid, calculate the distance (usually using Euclidean distance) from that point to the nearest centroid that has already been chosen.</a:t>
            </a:r>
          </a:p>
          <a:p>
            <a:r>
              <a:rPr lang="en-IN" b="1" dirty="0"/>
              <a:t>Select Subsequent Centroids:</a:t>
            </a:r>
            <a:endParaRPr lang="en-IN" dirty="0"/>
          </a:p>
          <a:p>
            <a:pPr lvl="1"/>
            <a:r>
              <a:rPr lang="en-IN" dirty="0"/>
              <a:t>The next centroid is chosen from the remaining data points with a probability proportional to the square of the distance from the nearest existing centroid. This ensures that points that are far from existing centroids are more likely to be selected as new centroids.</a:t>
            </a:r>
          </a:p>
          <a:p>
            <a:r>
              <a:rPr lang="en-IN" b="1" dirty="0"/>
              <a:t>Repeat Step 2 and 3:</a:t>
            </a:r>
            <a:endParaRPr lang="en-IN" dirty="0"/>
          </a:p>
          <a:p>
            <a:pPr lvl="1"/>
            <a:r>
              <a:rPr lang="en-IN" dirty="0"/>
              <a:t>Repeat the distance calculation and centroid selection process until the desired number of centroids is reached.</a:t>
            </a:r>
          </a:p>
          <a:p>
            <a:endParaRPr lang="en-IN" dirty="0"/>
          </a:p>
        </p:txBody>
      </p:sp>
    </p:spTree>
    <p:extLst>
      <p:ext uri="{BB962C8B-B14F-4D97-AF65-F5344CB8AC3E}">
        <p14:creationId xmlns:p14="http://schemas.microsoft.com/office/powerpoint/2010/main" val="1518116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Kmeans</a:t>
            </a:r>
            <a:r>
              <a:rPr lang="en-US" dirty="0"/>
              <a:t>++ Numerical</a:t>
            </a:r>
            <a:endParaRPr lang="en-IN" dirty="0"/>
          </a:p>
        </p:txBody>
      </p:sp>
      <p:sp>
        <p:nvSpPr>
          <p:cNvPr id="3" name="Content Placeholder 2"/>
          <p:cNvSpPr>
            <a:spLocks noGrp="1"/>
          </p:cNvSpPr>
          <p:nvPr>
            <p:ph idx="1"/>
          </p:nvPr>
        </p:nvSpPr>
        <p:spPr/>
        <p:txBody>
          <a:bodyPr>
            <a:normAutofit/>
          </a:bodyPr>
          <a:lstStyle/>
          <a:p>
            <a:r>
              <a:rPr lang="en-IN" sz="2000" dirty="0"/>
              <a:t>Let's say we have a small dataset of two-dimensional points:</a:t>
            </a:r>
          </a:p>
          <a:p>
            <a:r>
              <a:rPr lang="en-IN" sz="2000" dirty="0"/>
              <a:t>Data Points:</a:t>
            </a:r>
          </a:p>
          <a:p>
            <a:r>
              <a:rPr lang="en-IN" sz="2000" dirty="0"/>
              <a:t>(2, 3), (3, 2), (8, 8), (10, 9), (11, 10)</a:t>
            </a:r>
          </a:p>
          <a:p>
            <a:r>
              <a:rPr lang="en-IN" sz="2000" dirty="0"/>
              <a:t>We want to perform </a:t>
            </a:r>
            <a:r>
              <a:rPr lang="en-IN" sz="2000" dirty="0" err="1"/>
              <a:t>KMeans</a:t>
            </a:r>
            <a:r>
              <a:rPr lang="en-IN" sz="2000" dirty="0"/>
              <a:t> clustering with K=2 clusters. </a:t>
            </a:r>
          </a:p>
          <a:p>
            <a:endParaRPr lang="en-IN" sz="2000" dirty="0"/>
          </a:p>
        </p:txBody>
      </p:sp>
    </p:spTree>
    <p:extLst>
      <p:ext uri="{BB962C8B-B14F-4D97-AF65-F5344CB8AC3E}">
        <p14:creationId xmlns:p14="http://schemas.microsoft.com/office/powerpoint/2010/main" val="2651631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1</a:t>
            </a:r>
            <a:endParaRPr lang="en-IN" dirty="0"/>
          </a:p>
        </p:txBody>
      </p:sp>
      <p:sp>
        <p:nvSpPr>
          <p:cNvPr id="3" name="Content Placeholder 2"/>
          <p:cNvSpPr>
            <a:spLocks noGrp="1"/>
          </p:cNvSpPr>
          <p:nvPr>
            <p:ph idx="1"/>
          </p:nvPr>
        </p:nvSpPr>
        <p:spPr/>
        <p:txBody>
          <a:bodyPr>
            <a:normAutofit/>
          </a:bodyPr>
          <a:lstStyle/>
          <a:p>
            <a:r>
              <a:rPr lang="en-IN" sz="2400" b="1" dirty="0"/>
              <a:t>Select First Centroid:</a:t>
            </a:r>
            <a:endParaRPr lang="en-IN" sz="2400" dirty="0"/>
          </a:p>
          <a:p>
            <a:r>
              <a:rPr lang="en-IN" sz="2400" dirty="0"/>
              <a:t>Choose a random data point as the first centroid. Let's say we choose (2, 3).</a:t>
            </a:r>
          </a:p>
          <a:p>
            <a:endParaRPr lang="en-IN" sz="2400" dirty="0"/>
          </a:p>
        </p:txBody>
      </p:sp>
    </p:spTree>
    <p:extLst>
      <p:ext uri="{BB962C8B-B14F-4D97-AF65-F5344CB8AC3E}">
        <p14:creationId xmlns:p14="http://schemas.microsoft.com/office/powerpoint/2010/main" val="1315685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a:t>
            </a:r>
            <a:endParaRPr lang="en-IN" dirty="0"/>
          </a:p>
        </p:txBody>
      </p:sp>
      <p:sp>
        <p:nvSpPr>
          <p:cNvPr id="3" name="Content Placeholder 2"/>
          <p:cNvSpPr>
            <a:spLocks noGrp="1"/>
          </p:cNvSpPr>
          <p:nvPr>
            <p:ph idx="1"/>
          </p:nvPr>
        </p:nvSpPr>
        <p:spPr/>
        <p:txBody>
          <a:bodyPr>
            <a:normAutofit/>
          </a:bodyPr>
          <a:lstStyle/>
          <a:p>
            <a:r>
              <a:rPr lang="en-IN" sz="2400" b="1" dirty="0"/>
              <a:t>Calculate Distances:</a:t>
            </a:r>
            <a:endParaRPr lang="en-IN" sz="2400" dirty="0"/>
          </a:p>
          <a:p>
            <a:endParaRPr lang="en-IN" sz="2400" dirty="0"/>
          </a:p>
          <a:p>
            <a:r>
              <a:rPr lang="en-IN" sz="2400" dirty="0"/>
              <a:t>Calculate the squared distances from each data point to the chosen centroid (2, 3):</a:t>
            </a:r>
          </a:p>
          <a:p>
            <a:pPr lvl="1"/>
            <a:r>
              <a:rPr lang="en-IN" sz="2000" dirty="0"/>
              <a:t>Distance from (3, 2) = (3 - 2)^2 + (2 - 3)^2 = 2</a:t>
            </a:r>
          </a:p>
          <a:p>
            <a:pPr lvl="1"/>
            <a:r>
              <a:rPr lang="en-IN" sz="2000" dirty="0"/>
              <a:t>Distance from (8, 8) = (8 - 2)^2 + (8 - 3)^2 = 61</a:t>
            </a:r>
          </a:p>
          <a:p>
            <a:pPr lvl="1"/>
            <a:r>
              <a:rPr lang="en-IN" sz="2000" dirty="0"/>
              <a:t>Distance from (10, 9) = (10 - 2)^2 + (9 - 3)^2 = 100</a:t>
            </a:r>
          </a:p>
          <a:p>
            <a:pPr lvl="1"/>
            <a:r>
              <a:rPr lang="en-IN" sz="2000" dirty="0"/>
              <a:t>Distance from (11, 10) = (11 - 2)^2 + (10 - 3)^2 = 130</a:t>
            </a:r>
          </a:p>
          <a:p>
            <a:endParaRPr lang="en-IN" sz="2000" dirty="0"/>
          </a:p>
        </p:txBody>
      </p:sp>
    </p:spTree>
    <p:extLst>
      <p:ext uri="{BB962C8B-B14F-4D97-AF65-F5344CB8AC3E}">
        <p14:creationId xmlns:p14="http://schemas.microsoft.com/office/powerpoint/2010/main" val="555305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1ED7-3A36-35B2-F74D-A60D2B3C93CD}"/>
              </a:ext>
            </a:extLst>
          </p:cNvPr>
          <p:cNvSpPr>
            <a:spLocks noGrp="1"/>
          </p:cNvSpPr>
          <p:nvPr>
            <p:ph type="title"/>
          </p:nvPr>
        </p:nvSpPr>
        <p:spPr/>
        <p:txBody>
          <a:bodyPr/>
          <a:lstStyle/>
          <a:p>
            <a:r>
              <a:rPr lang="en-US" altLang="en-US" dirty="0"/>
              <a:t>Clustering</a:t>
            </a:r>
            <a:endParaRPr lang="en-US" dirty="0"/>
          </a:p>
        </p:txBody>
      </p:sp>
      <p:sp>
        <p:nvSpPr>
          <p:cNvPr id="3" name="Content Placeholder 2">
            <a:extLst>
              <a:ext uri="{FF2B5EF4-FFF2-40B4-BE49-F238E27FC236}">
                <a16:creationId xmlns:a16="http://schemas.microsoft.com/office/drawing/2014/main" id="{7918F7F7-D089-6286-3885-11AA355C2BEB}"/>
              </a:ext>
            </a:extLst>
          </p:cNvPr>
          <p:cNvSpPr>
            <a:spLocks noGrp="1"/>
          </p:cNvSpPr>
          <p:nvPr>
            <p:ph idx="1"/>
          </p:nvPr>
        </p:nvSpPr>
        <p:spPr/>
        <p:txBody>
          <a:bodyPr>
            <a:normAutofit lnSpcReduction="10000"/>
          </a:bodyPr>
          <a:lstStyle/>
          <a:p>
            <a:pPr>
              <a:lnSpc>
                <a:spcPct val="90000"/>
              </a:lnSpc>
            </a:pPr>
            <a:r>
              <a:rPr lang="en-US" altLang="ja-JP" sz="2600" dirty="0">
                <a:ea typeface="ＭＳ Ｐゴシック" panose="020B0600070205080204" pitchFamily="34" charset="-128"/>
              </a:rPr>
              <a:t>Clustering is a technique for finding </a:t>
            </a:r>
            <a:r>
              <a:rPr lang="en-US" altLang="ja-JP" sz="2600" dirty="0">
                <a:solidFill>
                  <a:srgbClr val="FF0000"/>
                </a:solidFill>
                <a:ea typeface="ＭＳ Ｐゴシック" panose="020B0600070205080204" pitchFamily="34" charset="-128"/>
              </a:rPr>
              <a:t>similarity groups</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in data, called </a:t>
            </a:r>
            <a:r>
              <a:rPr lang="en-US" altLang="ja-JP" sz="2600" b="1" dirty="0">
                <a:solidFill>
                  <a:srgbClr val="FF0000"/>
                </a:solidFill>
                <a:ea typeface="ＭＳ Ｐゴシック" panose="020B0600070205080204" pitchFamily="34" charset="-128"/>
              </a:rPr>
              <a:t>clusters</a:t>
            </a:r>
            <a:r>
              <a:rPr lang="en-US" altLang="ja-JP" sz="2600" dirty="0">
                <a:ea typeface="ＭＳ Ｐゴシック" panose="020B0600070205080204" pitchFamily="34" charset="-128"/>
              </a:rPr>
              <a:t>. I.e., </a:t>
            </a:r>
          </a:p>
          <a:p>
            <a:pPr marL="742950" lvl="1" indent="-285750">
              <a:lnSpc>
                <a:spcPct val="90000"/>
              </a:lnSpc>
            </a:pPr>
            <a:r>
              <a:rPr lang="en-US" altLang="ja-JP" sz="2200" dirty="0">
                <a:ea typeface="ＭＳ Ｐゴシック" panose="020B0600070205080204" pitchFamily="34" charset="-128"/>
              </a:rPr>
              <a:t>it groups data instances that are similar to (near) each other in one cluster and data instances that are very different (far away) from each other into different clusters. </a:t>
            </a:r>
          </a:p>
          <a:p>
            <a:pPr marL="742950" lvl="1" indent="-285750">
              <a:lnSpc>
                <a:spcPct val="90000"/>
              </a:lnSpc>
            </a:pPr>
            <a:endParaRPr lang="en-US" altLang="ja-JP" sz="2200" dirty="0">
              <a:ea typeface="ＭＳ Ｐゴシック" panose="020B0600070205080204" pitchFamily="34" charset="-128"/>
            </a:endParaRPr>
          </a:p>
          <a:p>
            <a:pPr>
              <a:lnSpc>
                <a:spcPct val="90000"/>
              </a:lnSpc>
            </a:pPr>
            <a:r>
              <a:rPr lang="en-US" altLang="ja-JP" sz="2600" dirty="0">
                <a:ea typeface="ＭＳ Ｐゴシック" panose="020B0600070205080204" pitchFamily="34" charset="-128"/>
              </a:rPr>
              <a:t>Clustering is often called an </a:t>
            </a:r>
            <a:r>
              <a:rPr lang="en-US" altLang="ja-JP" sz="2600" b="1" dirty="0">
                <a:solidFill>
                  <a:srgbClr val="3333CC"/>
                </a:solidFill>
                <a:ea typeface="ＭＳ Ｐゴシック" panose="020B0600070205080204" pitchFamily="34" charset="-128"/>
              </a:rPr>
              <a:t>unsupervised learning</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task</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as no class values denoting an </a:t>
            </a:r>
            <a:r>
              <a:rPr lang="en-US" altLang="ja-JP" sz="2600" i="1" dirty="0">
                <a:ea typeface="ＭＳ Ｐゴシック" panose="020B0600070205080204" pitchFamily="34" charset="-128"/>
              </a:rPr>
              <a:t>a priori</a:t>
            </a:r>
            <a:r>
              <a:rPr lang="en-US" altLang="ja-JP" sz="2600" dirty="0">
                <a:ea typeface="ＭＳ Ｐゴシック" panose="020B0600070205080204" pitchFamily="34" charset="-128"/>
              </a:rPr>
              <a:t> grouping of the data instances are given, which is the case in supervised learning. </a:t>
            </a:r>
          </a:p>
          <a:p>
            <a:pPr>
              <a:lnSpc>
                <a:spcPct val="90000"/>
              </a:lnSpc>
            </a:pPr>
            <a:endParaRPr lang="en-US" altLang="ja-JP" sz="2600" dirty="0">
              <a:ea typeface="ＭＳ Ｐゴシック" panose="020B0600070205080204" pitchFamily="34" charset="-128"/>
            </a:endParaRPr>
          </a:p>
          <a:p>
            <a:pPr>
              <a:lnSpc>
                <a:spcPct val="90000"/>
              </a:lnSpc>
            </a:pPr>
            <a:r>
              <a:rPr lang="en-US" altLang="en-US" sz="2600" dirty="0"/>
              <a:t>Due to historical reasons, clustering is often considered </a:t>
            </a:r>
            <a:r>
              <a:rPr lang="en-US" altLang="ja-JP" sz="2600" dirty="0">
                <a:ea typeface="ＭＳ Ｐゴシック" panose="020B0600070205080204" pitchFamily="34" charset="-128"/>
              </a:rPr>
              <a:t>synonymous with unsupervised learning</a:t>
            </a:r>
            <a:r>
              <a:rPr lang="en-US" altLang="en-US" sz="2600" dirty="0"/>
              <a:t>.</a:t>
            </a:r>
          </a:p>
          <a:p>
            <a:pPr marL="742950" lvl="1" indent="-285750">
              <a:lnSpc>
                <a:spcPct val="90000"/>
              </a:lnSpc>
            </a:pPr>
            <a:r>
              <a:rPr lang="en-US" altLang="en-US" sz="2200" dirty="0"/>
              <a:t>In fact, association rule mining is also unsupervised</a:t>
            </a:r>
          </a:p>
          <a:p>
            <a:pPr marL="0" indent="0">
              <a:buNone/>
            </a:pPr>
            <a:endParaRPr lang="en-US" dirty="0"/>
          </a:p>
        </p:txBody>
      </p:sp>
    </p:spTree>
    <p:extLst>
      <p:ext uri="{BB962C8B-B14F-4D97-AF65-F5344CB8AC3E}">
        <p14:creationId xmlns:p14="http://schemas.microsoft.com/office/powerpoint/2010/main" val="4179126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endParaRPr lang="en-IN" dirty="0"/>
          </a:p>
        </p:txBody>
      </p:sp>
      <p:sp>
        <p:nvSpPr>
          <p:cNvPr id="3" name="Content Placeholder 2"/>
          <p:cNvSpPr>
            <a:spLocks noGrp="1"/>
          </p:cNvSpPr>
          <p:nvPr>
            <p:ph idx="1"/>
          </p:nvPr>
        </p:nvSpPr>
        <p:spPr/>
        <p:txBody>
          <a:bodyPr>
            <a:noAutofit/>
          </a:bodyPr>
          <a:lstStyle/>
          <a:p>
            <a:r>
              <a:rPr lang="en-IN" sz="2000" b="1" dirty="0"/>
              <a:t>Select Subsequent Centroid:</a:t>
            </a:r>
            <a:endParaRPr lang="en-IN" sz="2000" dirty="0"/>
          </a:p>
          <a:p>
            <a:r>
              <a:rPr lang="en-IN" sz="2000" dirty="0"/>
              <a:t>The next centroid is selected based on the calculated squared distances. The probability of selecting a point as the next centroid is proportional to its squared distance from the nearest existing centroid.</a:t>
            </a:r>
          </a:p>
          <a:p>
            <a:endParaRPr lang="en-IN" sz="2000" dirty="0"/>
          </a:p>
          <a:p>
            <a:r>
              <a:rPr lang="en-IN" sz="2000" dirty="0"/>
              <a:t>Calculate the probabilities for each point:</a:t>
            </a:r>
          </a:p>
          <a:p>
            <a:pPr lvl="1"/>
            <a:r>
              <a:rPr lang="en-IN" sz="2000" dirty="0"/>
              <a:t>Probability for (3, 2) = 2 / (2 + 61 + 100 + 130) ≈ 0.0068</a:t>
            </a:r>
          </a:p>
          <a:p>
            <a:pPr lvl="1"/>
            <a:r>
              <a:rPr lang="en-IN" sz="2000" dirty="0"/>
              <a:t>Probability for (8, 8) = 61 / (2 + 61 + 100 + 130) ≈ 0.2081</a:t>
            </a:r>
          </a:p>
          <a:p>
            <a:pPr lvl="1"/>
            <a:r>
              <a:rPr lang="en-IN" sz="2000" dirty="0"/>
              <a:t>Probability for (10, 9) = 100 / (2 + 61 + 100 + 130) ≈ 0.3412</a:t>
            </a:r>
          </a:p>
          <a:p>
            <a:pPr lvl="1"/>
            <a:r>
              <a:rPr lang="en-IN" sz="2000" dirty="0"/>
              <a:t>Probability for (11, 10) = 130 / (2 + 61 + 100 + 130) ≈ 0.4436</a:t>
            </a:r>
          </a:p>
          <a:p>
            <a:pPr lvl="1"/>
            <a:endParaRPr lang="en-IN" sz="2000" dirty="0"/>
          </a:p>
          <a:p>
            <a:r>
              <a:rPr lang="en-IN" sz="2000" dirty="0"/>
              <a:t>Choose the next centroid based on these probabilities. (11, 10) is selected as the second centroid.</a:t>
            </a:r>
          </a:p>
          <a:p>
            <a:endParaRPr lang="en-IN" sz="2000" dirty="0"/>
          </a:p>
        </p:txBody>
      </p:sp>
    </p:spTree>
    <p:extLst>
      <p:ext uri="{BB962C8B-B14F-4D97-AF65-F5344CB8AC3E}">
        <p14:creationId xmlns:p14="http://schemas.microsoft.com/office/powerpoint/2010/main" val="2810099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a:t>
            </a:r>
            <a:endParaRPr lang="en-IN" dirty="0"/>
          </a:p>
        </p:txBody>
      </p:sp>
      <p:sp>
        <p:nvSpPr>
          <p:cNvPr id="3" name="Content Placeholder 2"/>
          <p:cNvSpPr>
            <a:spLocks noGrp="1"/>
          </p:cNvSpPr>
          <p:nvPr>
            <p:ph idx="1"/>
          </p:nvPr>
        </p:nvSpPr>
        <p:spPr/>
        <p:txBody>
          <a:bodyPr>
            <a:normAutofit/>
          </a:bodyPr>
          <a:lstStyle/>
          <a:p>
            <a:r>
              <a:rPr lang="en-IN" sz="2400" b="1" dirty="0"/>
              <a:t>Repeat Steps 2 and 3:</a:t>
            </a:r>
            <a:endParaRPr lang="en-IN" sz="2400" dirty="0"/>
          </a:p>
          <a:p>
            <a:endParaRPr lang="en-IN" sz="2400" dirty="0"/>
          </a:p>
          <a:p>
            <a:r>
              <a:rPr lang="en-IN" sz="2400" dirty="0"/>
              <a:t>Recalculate distances from each data point to the two centroids (2, 3) and (11, 10) and calculate new </a:t>
            </a:r>
            <a:r>
              <a:rPr lang="en-IN" sz="2400"/>
              <a:t>probabilities.</a:t>
            </a:r>
          </a:p>
          <a:p>
            <a:endParaRPr lang="en-IN" sz="2400" dirty="0"/>
          </a:p>
          <a:p>
            <a:r>
              <a:rPr lang="en-IN" sz="2400" dirty="0"/>
              <a:t>Choose the third centroid based on the probabilities.</a:t>
            </a:r>
          </a:p>
          <a:p>
            <a:endParaRPr lang="en-IN" sz="2400" dirty="0"/>
          </a:p>
        </p:txBody>
      </p:sp>
    </p:spTree>
    <p:extLst>
      <p:ext uri="{BB962C8B-B14F-4D97-AF65-F5344CB8AC3E}">
        <p14:creationId xmlns:p14="http://schemas.microsoft.com/office/powerpoint/2010/main" val="3135534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KMedians</a:t>
            </a:r>
            <a:endParaRPr lang="en-IN" dirty="0"/>
          </a:p>
        </p:txBody>
      </p:sp>
      <p:sp>
        <p:nvSpPr>
          <p:cNvPr id="3" name="Content Placeholder 2"/>
          <p:cNvSpPr>
            <a:spLocks noGrp="1"/>
          </p:cNvSpPr>
          <p:nvPr>
            <p:ph idx="1"/>
          </p:nvPr>
        </p:nvSpPr>
        <p:spPr/>
        <p:txBody>
          <a:bodyPr>
            <a:normAutofit/>
          </a:bodyPr>
          <a:lstStyle/>
          <a:p>
            <a:pPr algn="just"/>
            <a:r>
              <a:rPr lang="en-IN" sz="2400" dirty="0"/>
              <a:t>"</a:t>
            </a:r>
            <a:r>
              <a:rPr lang="en-IN" sz="2400" dirty="0" err="1"/>
              <a:t>KMedians</a:t>
            </a:r>
            <a:r>
              <a:rPr lang="en-IN" sz="2400" dirty="0"/>
              <a:t>," another clustering algorithm that is similar to </a:t>
            </a:r>
            <a:r>
              <a:rPr lang="en-IN" sz="2400" dirty="0" err="1"/>
              <a:t>KMeans</a:t>
            </a:r>
            <a:r>
              <a:rPr lang="en-IN" sz="2400" dirty="0"/>
              <a:t> but uses medians instead of means to calculate the cluster centroids.</a:t>
            </a:r>
          </a:p>
          <a:p>
            <a:pPr algn="just"/>
            <a:endParaRPr lang="en-IN" sz="2400" dirty="0"/>
          </a:p>
          <a:p>
            <a:pPr algn="just"/>
            <a:r>
              <a:rPr lang="en-IN" sz="2400" dirty="0"/>
              <a:t>Medians is particularly useful when dealing with data that might have outliers or when you want to create clusters based on the median values of the data points rather than the mean values.</a:t>
            </a:r>
          </a:p>
        </p:txBody>
      </p:sp>
    </p:spTree>
    <p:extLst>
      <p:ext uri="{BB962C8B-B14F-4D97-AF65-F5344CB8AC3E}">
        <p14:creationId xmlns:p14="http://schemas.microsoft.com/office/powerpoint/2010/main" val="1426668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KMedians</a:t>
            </a:r>
            <a:r>
              <a:rPr lang="en-US" dirty="0"/>
              <a:t> Algorithm</a:t>
            </a:r>
            <a:endParaRPr lang="en-IN" dirty="0"/>
          </a:p>
        </p:txBody>
      </p:sp>
      <p:sp>
        <p:nvSpPr>
          <p:cNvPr id="3" name="Content Placeholder 2"/>
          <p:cNvSpPr>
            <a:spLocks noGrp="1"/>
          </p:cNvSpPr>
          <p:nvPr>
            <p:ph idx="1"/>
          </p:nvPr>
        </p:nvSpPr>
        <p:spPr/>
        <p:txBody>
          <a:bodyPr>
            <a:noAutofit/>
          </a:bodyPr>
          <a:lstStyle/>
          <a:p>
            <a:pPr algn="just"/>
            <a:r>
              <a:rPr lang="en-IN" sz="2000" b="1" dirty="0"/>
              <a:t>Initialization:</a:t>
            </a:r>
            <a:endParaRPr lang="en-IN" sz="2000" dirty="0"/>
          </a:p>
          <a:p>
            <a:pPr lvl="1" algn="just"/>
            <a:r>
              <a:rPr lang="en-IN" sz="1600" dirty="0"/>
              <a:t>Just like </a:t>
            </a:r>
            <a:r>
              <a:rPr lang="en-IN" sz="1600" dirty="0" err="1"/>
              <a:t>KMeans</a:t>
            </a:r>
            <a:r>
              <a:rPr lang="en-IN" sz="1600" dirty="0"/>
              <a:t>, </a:t>
            </a:r>
            <a:r>
              <a:rPr lang="en-IN" sz="1600" dirty="0" err="1"/>
              <a:t>KMedians</a:t>
            </a:r>
            <a:r>
              <a:rPr lang="en-IN" sz="1600" dirty="0"/>
              <a:t> also requires an initial set of cluster centroids. These centroids can be randomly chosen data points or selected using other methods.</a:t>
            </a:r>
          </a:p>
          <a:p>
            <a:pPr algn="just"/>
            <a:r>
              <a:rPr lang="en-IN" sz="2000" b="1" dirty="0"/>
              <a:t>Assignment Step:</a:t>
            </a:r>
            <a:endParaRPr lang="en-IN" sz="2000" dirty="0"/>
          </a:p>
          <a:p>
            <a:pPr lvl="1" algn="just"/>
            <a:r>
              <a:rPr lang="en-IN" sz="1600" dirty="0"/>
              <a:t>Each data point is assigned to the nearest centroid based on the Manhattan distance (also known as L1 distance) rather than Euclidean distance, which is used in </a:t>
            </a:r>
            <a:r>
              <a:rPr lang="en-IN" sz="1600" dirty="0" err="1"/>
              <a:t>KMeans</a:t>
            </a:r>
            <a:r>
              <a:rPr lang="en-IN" sz="1600" dirty="0"/>
              <a:t>. The Manhattan distance is the sum of the absolute differences between the coordinates of the data point and the centroid.</a:t>
            </a:r>
          </a:p>
          <a:p>
            <a:pPr algn="just"/>
            <a:r>
              <a:rPr lang="en-IN" sz="2000" b="1" dirty="0"/>
              <a:t>Update Step:</a:t>
            </a:r>
            <a:endParaRPr lang="en-IN" sz="2000" dirty="0"/>
          </a:p>
          <a:p>
            <a:pPr lvl="1" algn="just"/>
            <a:r>
              <a:rPr lang="en-IN" sz="1600" dirty="0"/>
              <a:t>After the assignment step, the medians of the data points in each cluster are calculated. The median value of a set of numbers is the middle value when they are sorted in order. It's a more robust measure than the mean because it's less affected by outliers.</a:t>
            </a:r>
          </a:p>
          <a:p>
            <a:pPr algn="just"/>
            <a:r>
              <a:rPr lang="en-IN" sz="2000" b="1" dirty="0"/>
              <a:t>Iteration:</a:t>
            </a:r>
            <a:endParaRPr lang="en-IN" sz="2000" dirty="0"/>
          </a:p>
          <a:p>
            <a:pPr lvl="1" algn="just"/>
            <a:r>
              <a:rPr lang="en-IN" sz="1600" dirty="0"/>
              <a:t>The assignment and update steps are repeated iteratively until convergence. In each iteration, data points are reassigned to the nearest centroids based on Manhattan distance, and then the centroids are updated using the medians of the data points in each cluster.</a:t>
            </a:r>
          </a:p>
          <a:p>
            <a:pPr algn="just"/>
            <a:endParaRPr lang="en-IN" sz="2000" dirty="0"/>
          </a:p>
        </p:txBody>
      </p:sp>
    </p:spTree>
    <p:extLst>
      <p:ext uri="{BB962C8B-B14F-4D97-AF65-F5344CB8AC3E}">
        <p14:creationId xmlns:p14="http://schemas.microsoft.com/office/powerpoint/2010/main" val="2565030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a:t>
            </a:r>
            <a:r>
              <a:rPr lang="en-US" dirty="0" err="1"/>
              <a:t>KMedians</a:t>
            </a:r>
            <a:endParaRPr lang="en-IN" dirty="0"/>
          </a:p>
        </p:txBody>
      </p:sp>
      <p:sp>
        <p:nvSpPr>
          <p:cNvPr id="3" name="Content Placeholder 2"/>
          <p:cNvSpPr>
            <a:spLocks noGrp="1"/>
          </p:cNvSpPr>
          <p:nvPr>
            <p:ph idx="1"/>
          </p:nvPr>
        </p:nvSpPr>
        <p:spPr/>
        <p:txBody>
          <a:bodyPr>
            <a:normAutofit/>
          </a:bodyPr>
          <a:lstStyle/>
          <a:p>
            <a:pPr algn="just"/>
            <a:r>
              <a:rPr lang="en-IN" sz="2400" dirty="0"/>
              <a:t>The main advantage of </a:t>
            </a:r>
            <a:r>
              <a:rPr lang="en-IN" sz="2400" dirty="0" err="1"/>
              <a:t>KMedians</a:t>
            </a:r>
            <a:r>
              <a:rPr lang="en-IN" sz="2400" dirty="0"/>
              <a:t> over </a:t>
            </a:r>
            <a:r>
              <a:rPr lang="en-IN" sz="2400" dirty="0" err="1"/>
              <a:t>KMeans</a:t>
            </a:r>
            <a:r>
              <a:rPr lang="en-IN" sz="2400" dirty="0"/>
              <a:t> is its robustness to outliers. </a:t>
            </a:r>
          </a:p>
          <a:p>
            <a:pPr algn="just"/>
            <a:endParaRPr lang="en-IN" sz="2400" dirty="0"/>
          </a:p>
          <a:p>
            <a:pPr algn="just"/>
            <a:r>
              <a:rPr lang="en-IN" sz="2400" dirty="0"/>
              <a:t>Outliers can significantly influence the mean-based centroids in </a:t>
            </a:r>
            <a:r>
              <a:rPr lang="en-IN" sz="2400" dirty="0" err="1"/>
              <a:t>KMeans</a:t>
            </a:r>
            <a:r>
              <a:rPr lang="en-IN" sz="2400" dirty="0"/>
              <a:t>, whereas medians are less affected by extreme values. </a:t>
            </a:r>
          </a:p>
          <a:p>
            <a:pPr algn="just"/>
            <a:endParaRPr lang="en-IN" sz="2400" dirty="0"/>
          </a:p>
          <a:p>
            <a:pPr algn="just"/>
            <a:r>
              <a:rPr lang="en-IN" sz="2400" dirty="0"/>
              <a:t>However, </a:t>
            </a:r>
            <a:r>
              <a:rPr lang="en-IN" sz="2400" dirty="0" err="1"/>
              <a:t>KMedians</a:t>
            </a:r>
            <a:r>
              <a:rPr lang="en-IN" sz="2400" dirty="0"/>
              <a:t> can also be computationally more expensive than </a:t>
            </a:r>
            <a:r>
              <a:rPr lang="en-IN" sz="2400" dirty="0" err="1"/>
              <a:t>KMeans</a:t>
            </a:r>
            <a:r>
              <a:rPr lang="en-IN" sz="2400" dirty="0"/>
              <a:t> since calculating medians involves sorting data points.</a:t>
            </a:r>
          </a:p>
        </p:txBody>
      </p:sp>
    </p:spTree>
    <p:extLst>
      <p:ext uri="{BB962C8B-B14F-4D97-AF65-F5344CB8AC3E}">
        <p14:creationId xmlns:p14="http://schemas.microsoft.com/office/powerpoint/2010/main" val="2988916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Kmedians</a:t>
            </a:r>
            <a:r>
              <a:rPr lang="en-US" dirty="0"/>
              <a:t> Numerical</a:t>
            </a:r>
            <a:endParaRPr lang="en-IN" dirty="0"/>
          </a:p>
        </p:txBody>
      </p:sp>
      <p:sp>
        <p:nvSpPr>
          <p:cNvPr id="3" name="Content Placeholder 2"/>
          <p:cNvSpPr>
            <a:spLocks noGrp="1"/>
          </p:cNvSpPr>
          <p:nvPr>
            <p:ph idx="1"/>
          </p:nvPr>
        </p:nvSpPr>
        <p:spPr/>
        <p:txBody>
          <a:bodyPr>
            <a:normAutofit/>
          </a:bodyPr>
          <a:lstStyle/>
          <a:p>
            <a:r>
              <a:rPr lang="en-IN" sz="2000" dirty="0"/>
              <a:t>Let's consider a small dataset of one-dimensional points:</a:t>
            </a:r>
          </a:p>
          <a:p>
            <a:r>
              <a:rPr lang="en-IN" sz="2000" dirty="0"/>
              <a:t>Data Points: 2, 3, 7, 8, 10, 12, 15, 20, 25</a:t>
            </a:r>
          </a:p>
          <a:p>
            <a:r>
              <a:rPr lang="en-IN" sz="2000" dirty="0"/>
              <a:t>Assuming we want to perform </a:t>
            </a:r>
            <a:r>
              <a:rPr lang="en-IN" sz="2000" dirty="0" err="1"/>
              <a:t>KMedians</a:t>
            </a:r>
            <a:r>
              <a:rPr lang="en-IN" sz="2000" dirty="0"/>
              <a:t> clustering with K=2 clusters.</a:t>
            </a:r>
          </a:p>
          <a:p>
            <a:endParaRPr lang="en-IN" sz="2000" dirty="0"/>
          </a:p>
        </p:txBody>
      </p:sp>
    </p:spTree>
    <p:extLst>
      <p:ext uri="{BB962C8B-B14F-4D97-AF65-F5344CB8AC3E}">
        <p14:creationId xmlns:p14="http://schemas.microsoft.com/office/powerpoint/2010/main" val="653521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endParaRPr lang="en-IN" dirty="0"/>
          </a:p>
        </p:txBody>
      </p:sp>
      <p:sp>
        <p:nvSpPr>
          <p:cNvPr id="3" name="Content Placeholder 2"/>
          <p:cNvSpPr>
            <a:spLocks noGrp="1"/>
          </p:cNvSpPr>
          <p:nvPr>
            <p:ph idx="1"/>
          </p:nvPr>
        </p:nvSpPr>
        <p:spPr/>
        <p:txBody>
          <a:bodyPr>
            <a:normAutofit/>
          </a:bodyPr>
          <a:lstStyle/>
          <a:p>
            <a:r>
              <a:rPr lang="en-IN" sz="2400" b="1" dirty="0"/>
              <a:t>Initialization:</a:t>
            </a:r>
            <a:endParaRPr lang="en-IN" sz="2400" dirty="0"/>
          </a:p>
          <a:p>
            <a:r>
              <a:rPr lang="en-IN" sz="2400" dirty="0"/>
              <a:t>Choose two initial medians randomly or using some other initialization method. Let's say we start with medians at 7 and 20.</a:t>
            </a:r>
          </a:p>
        </p:txBody>
      </p:sp>
    </p:spTree>
    <p:extLst>
      <p:ext uri="{BB962C8B-B14F-4D97-AF65-F5344CB8AC3E}">
        <p14:creationId xmlns:p14="http://schemas.microsoft.com/office/powerpoint/2010/main" val="821597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a:t>
            </a:r>
            <a:endParaRPr lang="en-IN" dirty="0"/>
          </a:p>
        </p:txBody>
      </p:sp>
      <p:sp>
        <p:nvSpPr>
          <p:cNvPr id="3" name="Content Placeholder 2"/>
          <p:cNvSpPr>
            <a:spLocks noGrp="1"/>
          </p:cNvSpPr>
          <p:nvPr>
            <p:ph idx="1"/>
          </p:nvPr>
        </p:nvSpPr>
        <p:spPr/>
        <p:txBody>
          <a:bodyPr>
            <a:normAutofit fontScale="70000" lnSpcReduction="20000"/>
          </a:bodyPr>
          <a:lstStyle/>
          <a:p>
            <a:r>
              <a:rPr lang="en-IN" sz="2000" b="1" dirty="0"/>
              <a:t>Assignment Step:</a:t>
            </a:r>
            <a:endParaRPr lang="en-IN" sz="2000" dirty="0"/>
          </a:p>
          <a:p>
            <a:r>
              <a:rPr lang="en-IN" sz="2000" dirty="0"/>
              <a:t>For each data point, calculate the Manhattan distance (L1 distance) from each of the cluster medians. Assign each data point to the nearest median's cluster.</a:t>
            </a:r>
          </a:p>
          <a:p>
            <a:pPr marL="0" indent="0">
              <a:buNone/>
            </a:pPr>
            <a:endParaRPr lang="en-IN" sz="2000" dirty="0"/>
          </a:p>
          <a:p>
            <a:pPr marL="0" indent="0">
              <a:buNone/>
            </a:pPr>
            <a:r>
              <a:rPr lang="en-IN" sz="2000" dirty="0"/>
              <a:t>Data </a:t>
            </a:r>
          </a:p>
          <a:p>
            <a:pPr marL="0" indent="0">
              <a:buNone/>
            </a:pPr>
            <a:r>
              <a:rPr lang="en-IN" sz="2000" dirty="0"/>
              <a:t>Point     |Median 7|Median 20| Assigned Cluster</a:t>
            </a:r>
          </a:p>
          <a:p>
            <a:pPr marL="0" indent="0">
              <a:buNone/>
            </a:pPr>
            <a:r>
              <a:rPr lang="en-IN" sz="2000" dirty="0"/>
              <a:t>-----------------------------------------------------------------</a:t>
            </a:r>
          </a:p>
          <a:p>
            <a:pPr marL="0" indent="0">
              <a:buNone/>
            </a:pPr>
            <a:r>
              <a:rPr lang="en-IN" sz="2000" dirty="0"/>
              <a:t>    2        |       5       |       18      |         1</a:t>
            </a:r>
          </a:p>
          <a:p>
            <a:pPr marL="0" indent="0">
              <a:buNone/>
            </a:pPr>
            <a:r>
              <a:rPr lang="en-IN" sz="2000" dirty="0"/>
              <a:t>    3        |       4       |       17      |         1</a:t>
            </a:r>
          </a:p>
          <a:p>
            <a:pPr marL="0" indent="0">
              <a:buNone/>
            </a:pPr>
            <a:r>
              <a:rPr lang="en-IN" sz="2000" dirty="0"/>
              <a:t>    7        |       0       |       13      |         1</a:t>
            </a:r>
          </a:p>
          <a:p>
            <a:pPr marL="0" indent="0">
              <a:buNone/>
            </a:pPr>
            <a:r>
              <a:rPr lang="en-IN" sz="2000" dirty="0"/>
              <a:t>    8        |       1       |       12      |         1</a:t>
            </a:r>
          </a:p>
          <a:p>
            <a:pPr marL="0" indent="0">
              <a:buNone/>
            </a:pPr>
            <a:r>
              <a:rPr lang="en-IN" sz="2000" dirty="0"/>
              <a:t>    10       |       3       |       10      |        1</a:t>
            </a:r>
          </a:p>
          <a:p>
            <a:pPr marL="0" indent="0">
              <a:buNone/>
            </a:pPr>
            <a:r>
              <a:rPr lang="en-IN" sz="2000" dirty="0"/>
              <a:t>    12       |       5       |        8      |         1</a:t>
            </a:r>
          </a:p>
          <a:p>
            <a:pPr marL="0" indent="0">
              <a:buNone/>
            </a:pPr>
            <a:r>
              <a:rPr lang="en-IN" sz="2000" dirty="0"/>
              <a:t>    15       |       8       |        5      |         2</a:t>
            </a:r>
          </a:p>
          <a:p>
            <a:pPr marL="0" indent="0">
              <a:buNone/>
            </a:pPr>
            <a:r>
              <a:rPr lang="en-IN" sz="2000" dirty="0"/>
              <a:t>    20       |      13       |        0      |         2</a:t>
            </a:r>
          </a:p>
          <a:p>
            <a:pPr marL="0" indent="0">
              <a:buNone/>
            </a:pPr>
            <a:r>
              <a:rPr lang="en-IN" sz="2000" dirty="0"/>
              <a:t>    25       |      18       |        5      |         2</a:t>
            </a:r>
          </a:p>
          <a:p>
            <a:endParaRPr lang="en-IN" sz="2000" dirty="0"/>
          </a:p>
        </p:txBody>
      </p:sp>
    </p:spTree>
    <p:extLst>
      <p:ext uri="{BB962C8B-B14F-4D97-AF65-F5344CB8AC3E}">
        <p14:creationId xmlns:p14="http://schemas.microsoft.com/office/powerpoint/2010/main" val="892709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endParaRPr lang="en-IN" dirty="0"/>
          </a:p>
        </p:txBody>
      </p:sp>
      <p:sp>
        <p:nvSpPr>
          <p:cNvPr id="3" name="Content Placeholder 2"/>
          <p:cNvSpPr>
            <a:spLocks noGrp="1"/>
          </p:cNvSpPr>
          <p:nvPr>
            <p:ph idx="1"/>
          </p:nvPr>
        </p:nvSpPr>
        <p:spPr/>
        <p:txBody>
          <a:bodyPr>
            <a:normAutofit/>
          </a:bodyPr>
          <a:lstStyle/>
          <a:p>
            <a:r>
              <a:rPr lang="en-IN" sz="2400" b="1" dirty="0"/>
              <a:t>Update Step (Calculation of Medians):</a:t>
            </a:r>
            <a:endParaRPr lang="en-IN" sz="2400" dirty="0"/>
          </a:p>
          <a:p>
            <a:r>
              <a:rPr lang="en-IN" sz="2400" dirty="0"/>
              <a:t>For each cluster, calculate the median of the data points in that cluster. The median is the middle value when the data points are sorted.</a:t>
            </a:r>
          </a:p>
          <a:p>
            <a:endParaRPr lang="en-US" sz="2400" dirty="0"/>
          </a:p>
          <a:p>
            <a:endParaRPr lang="en-US" sz="2400" dirty="0"/>
          </a:p>
          <a:p>
            <a:endParaRPr lang="en-US" sz="2400" dirty="0"/>
          </a:p>
          <a:p>
            <a:endParaRPr lang="en-US" sz="2400" dirty="0"/>
          </a:p>
          <a:p>
            <a:r>
              <a:rPr lang="en-IN" sz="2400" dirty="0"/>
              <a:t>Repeat the assignment and update steps until convergence. In each iteration, reassign data points to the nearest medians and update the medians based on the median of the data points in each cluster.</a:t>
            </a:r>
          </a:p>
        </p:txBody>
      </p:sp>
      <p:sp>
        <p:nvSpPr>
          <p:cNvPr id="4" name="Rectangle 3"/>
          <p:cNvSpPr/>
          <p:nvPr/>
        </p:nvSpPr>
        <p:spPr>
          <a:xfrm>
            <a:off x="2410297" y="3609891"/>
            <a:ext cx="4572000" cy="646331"/>
          </a:xfrm>
          <a:prstGeom prst="rect">
            <a:avLst/>
          </a:prstGeom>
        </p:spPr>
        <p:txBody>
          <a:bodyPr>
            <a:spAutoFit/>
          </a:bodyPr>
          <a:lstStyle/>
          <a:p>
            <a:r>
              <a:rPr lang="en-IN" dirty="0"/>
              <a:t>Cluster 1 Median: 7.5</a:t>
            </a:r>
          </a:p>
          <a:p>
            <a:r>
              <a:rPr lang="en-IN" dirty="0"/>
              <a:t>Cluster 2 Median: 20</a:t>
            </a:r>
          </a:p>
        </p:txBody>
      </p:sp>
    </p:spTree>
    <p:extLst>
      <p:ext uri="{BB962C8B-B14F-4D97-AF65-F5344CB8AC3E}">
        <p14:creationId xmlns:p14="http://schemas.microsoft.com/office/powerpoint/2010/main" val="3325084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05" y="287066"/>
            <a:ext cx="10515600" cy="1325563"/>
          </a:xfrm>
        </p:spPr>
        <p:txBody>
          <a:bodyPr/>
          <a:lstStyle/>
          <a:p>
            <a:r>
              <a:rPr lang="en-US" dirty="0"/>
              <a:t>K-Medoid</a:t>
            </a:r>
            <a:endParaRPr lang="en-IN" dirty="0"/>
          </a:p>
        </p:txBody>
      </p:sp>
      <p:sp>
        <p:nvSpPr>
          <p:cNvPr id="3" name="Content Placeholder 2"/>
          <p:cNvSpPr>
            <a:spLocks noGrp="1"/>
          </p:cNvSpPr>
          <p:nvPr>
            <p:ph idx="1"/>
          </p:nvPr>
        </p:nvSpPr>
        <p:spPr>
          <a:xfrm>
            <a:off x="604024" y="1334717"/>
            <a:ext cx="10983951" cy="5170586"/>
          </a:xfrm>
        </p:spPr>
        <p:txBody>
          <a:bodyPr>
            <a:normAutofit fontScale="92500" lnSpcReduction="10000"/>
          </a:bodyPr>
          <a:lstStyle/>
          <a:p>
            <a:pPr algn="just"/>
            <a:r>
              <a:rPr lang="en-IN" sz="2400" dirty="0"/>
              <a:t>K-Medoids is particularly useful when dealing with non-numerical data or when you want clusters that are </a:t>
            </a:r>
            <a:r>
              <a:rPr lang="en-IN" sz="2400" dirty="0" err="1"/>
              <a:t>centered</a:t>
            </a:r>
            <a:r>
              <a:rPr lang="en-IN" sz="2400" dirty="0"/>
              <a:t> around actual data points.</a:t>
            </a:r>
          </a:p>
          <a:p>
            <a:pPr algn="just"/>
            <a:endParaRPr lang="en-IN" sz="2400" dirty="0"/>
          </a:p>
          <a:p>
            <a:pPr algn="just"/>
            <a:r>
              <a:rPr lang="en-IN" sz="2400" dirty="0"/>
              <a:t>"K-Medoids," is a clustering algorithm similar to </a:t>
            </a:r>
            <a:r>
              <a:rPr lang="en-IN" sz="2400" dirty="0" err="1"/>
              <a:t>KMeans</a:t>
            </a:r>
            <a:r>
              <a:rPr lang="en-IN" sz="2400" dirty="0"/>
              <a:t> but uses actual data points as cluster representatives (medoids) instead of the mean or centroid.</a:t>
            </a:r>
          </a:p>
          <a:p>
            <a:pPr algn="just"/>
            <a:endParaRPr lang="en-IN" sz="2400" dirty="0"/>
          </a:p>
          <a:p>
            <a:pPr algn="just"/>
            <a:r>
              <a:rPr lang="en-IN" sz="2400" dirty="0"/>
              <a:t>Medoids are representative objects of a data set or a cluster within a data set whose sum of dissimilarities to all the objects in the cluster is minimal.</a:t>
            </a:r>
          </a:p>
          <a:p>
            <a:pPr algn="just"/>
            <a:endParaRPr lang="en-IN" sz="2400" dirty="0"/>
          </a:p>
          <a:p>
            <a:pPr algn="just"/>
            <a:r>
              <a:rPr lang="en-IN" sz="2400" dirty="0"/>
              <a:t> Medoids are similar in concept to means or centroids, but medoids are always restricted to be members of the data set. </a:t>
            </a:r>
          </a:p>
          <a:p>
            <a:pPr algn="just"/>
            <a:endParaRPr lang="en-IN" sz="2400" dirty="0"/>
          </a:p>
          <a:p>
            <a:pPr algn="just"/>
            <a:r>
              <a:rPr lang="en-IN" sz="2400" dirty="0"/>
              <a:t>Medoids are most commonly used on data when a mean or centroid cannot be defined, such as graphs.</a:t>
            </a:r>
          </a:p>
        </p:txBody>
      </p:sp>
    </p:spTree>
    <p:extLst>
      <p:ext uri="{BB962C8B-B14F-4D97-AF65-F5344CB8AC3E}">
        <p14:creationId xmlns:p14="http://schemas.microsoft.com/office/powerpoint/2010/main" val="3815336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43408"/>
            <a:ext cx="8229600" cy="1143000"/>
          </a:xfrm>
        </p:spPr>
        <p:txBody>
          <a:bodyPr>
            <a:normAutofit/>
          </a:bodyPr>
          <a:lstStyle/>
          <a:p>
            <a:r>
              <a:rPr lang="en-US" sz="3600" dirty="0">
                <a:solidFill>
                  <a:srgbClr val="A50021"/>
                </a:solidFill>
                <a:latin typeface="Times New Roman" pitchFamily="18" charset="0"/>
                <a:cs typeface="Times New Roman" pitchFamily="18" charset="0"/>
              </a:rPr>
              <a:t>Clustering techniques</a:t>
            </a:r>
            <a:endParaRPr lang="en-IN" sz="3600" dirty="0"/>
          </a:p>
        </p:txBody>
      </p:sp>
      <p:sp>
        <p:nvSpPr>
          <p:cNvPr id="3" name="Content Placeholder 2"/>
          <p:cNvSpPr>
            <a:spLocks noGrp="1"/>
          </p:cNvSpPr>
          <p:nvPr>
            <p:ph idx="1"/>
          </p:nvPr>
        </p:nvSpPr>
        <p:spPr>
          <a:xfrm>
            <a:off x="1981200" y="1341434"/>
            <a:ext cx="8686800" cy="4525963"/>
          </a:xfrm>
        </p:spPr>
        <p:txBody>
          <a:bodyPr>
            <a:normAutofit/>
          </a:bodyPr>
          <a:lstStyle/>
          <a:p>
            <a:r>
              <a:rPr lang="en-US" sz="2400" b="1" dirty="0">
                <a:solidFill>
                  <a:srgbClr val="FF0000"/>
                </a:solidFill>
                <a:latin typeface="Times New Roman" pitchFamily="18" charset="0"/>
                <a:cs typeface="Times New Roman" pitchFamily="18" charset="0"/>
              </a:rPr>
              <a:t>Clustering has been studied extensively for more than 40 years and across many disciplines due to its broad applications.</a:t>
            </a:r>
          </a:p>
          <a:p>
            <a:pPr marL="0" indent="0">
              <a:buNone/>
            </a:pPr>
            <a:endParaRPr lang="en-IN" sz="2400" b="1" dirty="0">
              <a:solidFill>
                <a:srgbClr val="FF0000"/>
              </a:solidFill>
            </a:endParaRPr>
          </a:p>
        </p:txBody>
      </p:sp>
      <p:sp>
        <p:nvSpPr>
          <p:cNvPr id="21" name="Rectangle 20"/>
          <p:cNvSpPr/>
          <p:nvPr/>
        </p:nvSpPr>
        <p:spPr>
          <a:xfrm>
            <a:off x="2154588" y="5183652"/>
            <a:ext cx="1158976" cy="566057"/>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Clustering Techniques</a:t>
            </a:r>
          </a:p>
        </p:txBody>
      </p:sp>
      <p:sp>
        <p:nvSpPr>
          <p:cNvPr id="22" name="Rectangle 21"/>
          <p:cNvSpPr/>
          <p:nvPr/>
        </p:nvSpPr>
        <p:spPr>
          <a:xfrm>
            <a:off x="4282693" y="4709710"/>
            <a:ext cx="1299863" cy="56605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Hierarchical methods</a:t>
            </a:r>
          </a:p>
        </p:txBody>
      </p:sp>
      <p:sp>
        <p:nvSpPr>
          <p:cNvPr id="23" name="Rectangle 22"/>
          <p:cNvSpPr/>
          <p:nvPr/>
        </p:nvSpPr>
        <p:spPr>
          <a:xfrm>
            <a:off x="6268369" y="3242454"/>
            <a:ext cx="2888302" cy="10137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IN" sz="1400" dirty="0">
                <a:solidFill>
                  <a:schemeClr val="tx1"/>
                </a:solidFill>
              </a:rPr>
              <a:t>k-Means algorithm [1957, 1967]</a:t>
            </a:r>
          </a:p>
          <a:p>
            <a:pPr marL="285750" indent="-285750">
              <a:buFont typeface="Arial" pitchFamily="34" charset="0"/>
              <a:buChar char="•"/>
            </a:pPr>
            <a:r>
              <a:rPr lang="en-IN" sz="1400" dirty="0">
                <a:solidFill>
                  <a:schemeClr val="tx1"/>
                </a:solidFill>
              </a:rPr>
              <a:t>k-</a:t>
            </a:r>
            <a:r>
              <a:rPr lang="en-IN" sz="1400" dirty="0" err="1">
                <a:solidFill>
                  <a:schemeClr val="tx1"/>
                </a:solidFill>
              </a:rPr>
              <a:t>Medoids</a:t>
            </a:r>
            <a:r>
              <a:rPr lang="en-IN" sz="1400" dirty="0">
                <a:solidFill>
                  <a:schemeClr val="tx1"/>
                </a:solidFill>
              </a:rPr>
              <a:t> algorithm</a:t>
            </a:r>
          </a:p>
          <a:p>
            <a:pPr marL="285750" indent="-285750">
              <a:buFont typeface="Arial" pitchFamily="34" charset="0"/>
              <a:buChar char="•"/>
            </a:pPr>
            <a:r>
              <a:rPr lang="en-IN" sz="1400" dirty="0">
                <a:solidFill>
                  <a:schemeClr val="tx1"/>
                </a:solidFill>
              </a:rPr>
              <a:t>k-Modes [1998]</a:t>
            </a:r>
          </a:p>
          <a:p>
            <a:pPr marL="285750" indent="-285750">
              <a:buFont typeface="Arial" pitchFamily="34" charset="0"/>
              <a:buChar char="•"/>
            </a:pPr>
            <a:r>
              <a:rPr lang="en-IN" sz="1400" dirty="0">
                <a:solidFill>
                  <a:schemeClr val="tx1"/>
                </a:solidFill>
              </a:rPr>
              <a:t>Fuzzy c-means algorithm [1999]</a:t>
            </a:r>
          </a:p>
        </p:txBody>
      </p:sp>
      <p:sp>
        <p:nvSpPr>
          <p:cNvPr id="24" name="Rectangle 23"/>
          <p:cNvSpPr/>
          <p:nvPr/>
        </p:nvSpPr>
        <p:spPr>
          <a:xfrm>
            <a:off x="6390919" y="4433292"/>
            <a:ext cx="1299863" cy="3408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Divisive</a:t>
            </a:r>
          </a:p>
        </p:txBody>
      </p:sp>
      <p:sp>
        <p:nvSpPr>
          <p:cNvPr id="25" name="Rectangle 24"/>
          <p:cNvSpPr/>
          <p:nvPr/>
        </p:nvSpPr>
        <p:spPr>
          <a:xfrm>
            <a:off x="6390919" y="5040838"/>
            <a:ext cx="1299863" cy="40687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Agglomerative methods</a:t>
            </a:r>
          </a:p>
        </p:txBody>
      </p:sp>
      <p:sp>
        <p:nvSpPr>
          <p:cNvPr id="26" name="Rectangle 25"/>
          <p:cNvSpPr/>
          <p:nvPr/>
        </p:nvSpPr>
        <p:spPr>
          <a:xfrm>
            <a:off x="6254045" y="5743264"/>
            <a:ext cx="1696930" cy="5660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IN" sz="1200" dirty="0">
                <a:solidFill>
                  <a:schemeClr val="tx1"/>
                </a:solidFill>
              </a:rPr>
              <a:t>STING [1997]</a:t>
            </a:r>
          </a:p>
          <a:p>
            <a:pPr marL="285750" indent="-285750">
              <a:buFont typeface="Arial" pitchFamily="34" charset="0"/>
              <a:buChar char="•"/>
            </a:pPr>
            <a:r>
              <a:rPr lang="en-IN" sz="1200" dirty="0">
                <a:solidFill>
                  <a:schemeClr val="tx1"/>
                </a:solidFill>
              </a:rPr>
              <a:t>DBSCAN [1996]</a:t>
            </a:r>
          </a:p>
          <a:p>
            <a:pPr marL="285750" indent="-285750">
              <a:buFont typeface="Arial" pitchFamily="34" charset="0"/>
              <a:buChar char="•"/>
            </a:pPr>
            <a:r>
              <a:rPr lang="en-IN" sz="1200" dirty="0">
                <a:solidFill>
                  <a:schemeClr val="tx1"/>
                </a:solidFill>
              </a:rPr>
              <a:t>CLIQUE [1998]</a:t>
            </a:r>
          </a:p>
        </p:txBody>
      </p:sp>
      <p:cxnSp>
        <p:nvCxnSpPr>
          <p:cNvPr id="27" name="Elbow Connector 26"/>
          <p:cNvCxnSpPr>
            <a:stCxn id="21" idx="3"/>
          </p:cNvCxnSpPr>
          <p:nvPr/>
        </p:nvCxnSpPr>
        <p:spPr>
          <a:xfrm flipV="1">
            <a:off x="3313564" y="3603859"/>
            <a:ext cx="974894" cy="1862820"/>
          </a:xfrm>
          <a:prstGeom prst="bentConnector3">
            <a:avLst/>
          </a:prstGeom>
          <a:ln w="25400">
            <a:solidFill>
              <a:srgbClr val="00339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5246" y="4991681"/>
            <a:ext cx="487447" cy="1"/>
          </a:xfrm>
          <a:prstGeom prst="line">
            <a:avLst/>
          </a:prstGeom>
          <a:ln w="25400">
            <a:solidFill>
              <a:srgbClr val="003399"/>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3313564" y="5478825"/>
            <a:ext cx="459938" cy="283026"/>
          </a:xfrm>
          <a:prstGeom prst="bentConnector3">
            <a:avLst>
              <a:gd name="adj1" fmla="val 95726"/>
            </a:avLst>
          </a:prstGeom>
          <a:ln w="25400">
            <a:solidFill>
              <a:srgbClr val="00339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773501" y="5761852"/>
            <a:ext cx="487448" cy="1"/>
          </a:xfrm>
          <a:prstGeom prst="line">
            <a:avLst/>
          </a:prstGeom>
          <a:ln w="25400">
            <a:solidFill>
              <a:srgbClr val="003399"/>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2" idx="3"/>
            <a:endCxn id="24" idx="1"/>
          </p:cNvCxnSpPr>
          <p:nvPr/>
        </p:nvCxnSpPr>
        <p:spPr>
          <a:xfrm flipV="1">
            <a:off x="5582556" y="4603722"/>
            <a:ext cx="808363" cy="389016"/>
          </a:xfrm>
          <a:prstGeom prst="bentConnector3">
            <a:avLst>
              <a:gd name="adj1" fmla="val 50000"/>
            </a:avLst>
          </a:prstGeom>
          <a:ln w="25400">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5582555" y="4991356"/>
            <a:ext cx="830106" cy="204440"/>
          </a:xfrm>
          <a:prstGeom prst="bentConnector3">
            <a:avLst/>
          </a:prstGeom>
          <a:ln w="25400">
            <a:solidFill>
              <a:srgbClr val="800000"/>
            </a:solidFill>
          </a:ln>
        </p:spPr>
        <p:style>
          <a:lnRef idx="1">
            <a:schemeClr val="accent1"/>
          </a:lnRef>
          <a:fillRef idx="0">
            <a:schemeClr val="accent1"/>
          </a:fillRef>
          <a:effectRef idx="0">
            <a:schemeClr val="accent1"/>
          </a:effectRef>
          <a:fontRef idx="minor">
            <a:schemeClr val="tx1"/>
          </a:fontRef>
        </p:style>
      </p:cxnSp>
      <p:sp>
        <p:nvSpPr>
          <p:cNvPr id="33" name="Right Arrow 32"/>
          <p:cNvSpPr/>
          <p:nvPr/>
        </p:nvSpPr>
        <p:spPr>
          <a:xfrm>
            <a:off x="5568231" y="3600725"/>
            <a:ext cx="685814" cy="148596"/>
          </a:xfrm>
          <a:prstGeom prst="rightArrow">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ight Arrow 33"/>
          <p:cNvSpPr/>
          <p:nvPr/>
        </p:nvSpPr>
        <p:spPr>
          <a:xfrm>
            <a:off x="5582555" y="5776124"/>
            <a:ext cx="685814" cy="148596"/>
          </a:xfrm>
          <a:prstGeom prst="rightArrow">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p:cNvSpPr/>
          <p:nvPr/>
        </p:nvSpPr>
        <p:spPr>
          <a:xfrm>
            <a:off x="4270673" y="3411446"/>
            <a:ext cx="1299862" cy="56605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Partitioning methods</a:t>
            </a:r>
          </a:p>
        </p:txBody>
      </p:sp>
      <p:sp>
        <p:nvSpPr>
          <p:cNvPr id="42" name="Rectangle 41"/>
          <p:cNvSpPr/>
          <p:nvPr/>
        </p:nvSpPr>
        <p:spPr>
          <a:xfrm>
            <a:off x="4260499" y="5493097"/>
            <a:ext cx="1299863" cy="56605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Density-based methods</a:t>
            </a:r>
          </a:p>
        </p:txBody>
      </p:sp>
    </p:spTree>
    <p:extLst>
      <p:ext uri="{BB962C8B-B14F-4D97-AF65-F5344CB8AC3E}">
        <p14:creationId xmlns:p14="http://schemas.microsoft.com/office/powerpoint/2010/main" val="107576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33" grpId="0" animBg="1"/>
      <p:bldP spid="34" grpId="0" animBg="1"/>
      <p:bldP spid="37" grpId="0" animBg="1"/>
      <p:bldP spid="4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K-Medoid</a:t>
            </a:r>
            <a:endParaRPr lang="en-IN" dirty="0"/>
          </a:p>
        </p:txBody>
      </p:sp>
      <p:sp>
        <p:nvSpPr>
          <p:cNvPr id="3" name="Content Placeholder 2"/>
          <p:cNvSpPr>
            <a:spLocks noGrp="1"/>
          </p:cNvSpPr>
          <p:nvPr>
            <p:ph idx="1"/>
          </p:nvPr>
        </p:nvSpPr>
        <p:spPr>
          <a:xfrm>
            <a:off x="568712" y="1973766"/>
            <a:ext cx="11285034" cy="4623586"/>
          </a:xfrm>
        </p:spPr>
        <p:txBody>
          <a:bodyPr>
            <a:normAutofit fontScale="92500" lnSpcReduction="20000"/>
          </a:bodyPr>
          <a:lstStyle/>
          <a:p>
            <a:pPr marL="514350" indent="-514350" algn="l">
              <a:buFont typeface="+mj-lt"/>
              <a:buAutoNum type="arabicPeriod"/>
            </a:pPr>
            <a:r>
              <a:rPr lang="en-IN" b="0" i="0" dirty="0">
                <a:solidFill>
                  <a:srgbClr val="2D3748"/>
                </a:solidFill>
                <a:effectLst/>
                <a:latin typeface="-apple-system"/>
              </a:rPr>
              <a:t>First, we select K random data points from the dataset and use them as medoids.</a:t>
            </a:r>
          </a:p>
          <a:p>
            <a:pPr marL="514350" indent="-514350" algn="l">
              <a:buFont typeface="+mj-lt"/>
              <a:buAutoNum type="arabicPeriod"/>
            </a:pPr>
            <a:endParaRPr lang="en-IN" b="0" i="0" dirty="0">
              <a:solidFill>
                <a:srgbClr val="2D3748"/>
              </a:solidFill>
              <a:effectLst/>
              <a:latin typeface="-apple-system"/>
            </a:endParaRPr>
          </a:p>
          <a:p>
            <a:pPr marL="514350" indent="-514350" algn="l">
              <a:buFont typeface="+mj-lt"/>
              <a:buAutoNum type="arabicPeriod"/>
            </a:pPr>
            <a:r>
              <a:rPr lang="en-IN" b="0" i="0" dirty="0">
                <a:solidFill>
                  <a:srgbClr val="2D3748"/>
                </a:solidFill>
                <a:effectLst/>
                <a:latin typeface="-apple-system"/>
              </a:rPr>
              <a:t>Now, we will calculate the distance of each data point from the medoids. You can use any of the Euclidean, Manhattan distance, or squared Euclidean distance as the distance measure.</a:t>
            </a:r>
          </a:p>
          <a:p>
            <a:pPr marL="514350" indent="-514350" algn="l">
              <a:buFont typeface="+mj-lt"/>
              <a:buAutoNum type="arabicPeriod"/>
            </a:pPr>
            <a:endParaRPr lang="en-IN" b="0" i="0" dirty="0">
              <a:solidFill>
                <a:srgbClr val="2D3748"/>
              </a:solidFill>
              <a:effectLst/>
              <a:latin typeface="-apple-system"/>
            </a:endParaRPr>
          </a:p>
          <a:p>
            <a:pPr marL="514350" indent="-514350" algn="l">
              <a:buFont typeface="+mj-lt"/>
              <a:buAutoNum type="arabicPeriod"/>
            </a:pPr>
            <a:r>
              <a:rPr lang="en-IN" b="0" i="0" dirty="0">
                <a:solidFill>
                  <a:srgbClr val="2D3748"/>
                </a:solidFill>
                <a:effectLst/>
                <a:latin typeface="-apple-system"/>
              </a:rPr>
              <a:t>Once we find the distance of each data point from the medoids,  we will assign the data points to the clusters associated with each medoid. The data points are assigned to the medoids at the closest distance. </a:t>
            </a:r>
          </a:p>
          <a:p>
            <a:pPr marL="514350" indent="-514350" algn="l">
              <a:buFont typeface="+mj-lt"/>
              <a:buAutoNum type="arabicPeriod"/>
            </a:pPr>
            <a:endParaRPr lang="en-IN" b="0" i="0" dirty="0">
              <a:solidFill>
                <a:srgbClr val="2D3748"/>
              </a:solidFill>
              <a:effectLst/>
              <a:latin typeface="-apple-system"/>
            </a:endParaRPr>
          </a:p>
          <a:p>
            <a:pPr marL="514350" indent="-514350" algn="l">
              <a:buFont typeface="+mj-lt"/>
              <a:buAutoNum type="arabicPeriod"/>
            </a:pPr>
            <a:r>
              <a:rPr lang="en-IN" b="0" i="0" dirty="0">
                <a:solidFill>
                  <a:srgbClr val="2D3748"/>
                </a:solidFill>
                <a:effectLst/>
                <a:latin typeface="-apple-system"/>
              </a:rPr>
              <a:t>After determining the clusters, we will calculate the sum of the distance of all the non-medoid data points to the medoid of each cluster. Let the cost be C</a:t>
            </a:r>
            <a:r>
              <a:rPr lang="en-IN" b="0" i="0" baseline="-25000" dirty="0">
                <a:solidFill>
                  <a:srgbClr val="2D3748"/>
                </a:solidFill>
                <a:effectLst/>
                <a:latin typeface="-apple-system"/>
              </a:rPr>
              <a:t>i</a:t>
            </a:r>
            <a:r>
              <a:rPr lang="en-IN" b="0" i="0" dirty="0">
                <a:solidFill>
                  <a:srgbClr val="2D3748"/>
                </a:solidFill>
                <a:effectLst/>
                <a:latin typeface="-apple-system"/>
              </a:rPr>
              <a:t>.</a:t>
            </a:r>
          </a:p>
          <a:p>
            <a:pPr marL="514350" indent="-514350" algn="l">
              <a:buFont typeface="+mj-lt"/>
              <a:buAutoNum type="arabicPeriod"/>
            </a:pPr>
            <a:endParaRPr lang="en-IN" b="0" i="0" dirty="0">
              <a:solidFill>
                <a:srgbClr val="2D3748"/>
              </a:solidFill>
              <a:effectLst/>
              <a:latin typeface="-apple-system"/>
            </a:endParaRPr>
          </a:p>
        </p:txBody>
      </p:sp>
    </p:spTree>
    <p:extLst>
      <p:ext uri="{BB962C8B-B14F-4D97-AF65-F5344CB8AC3E}">
        <p14:creationId xmlns:p14="http://schemas.microsoft.com/office/powerpoint/2010/main" val="2484479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3F1AF7-FEE9-FC9B-C0FB-33E85F319E77}"/>
              </a:ext>
            </a:extLst>
          </p:cNvPr>
          <p:cNvSpPr>
            <a:spLocks noGrp="1"/>
          </p:cNvSpPr>
          <p:nvPr>
            <p:ph idx="1"/>
          </p:nvPr>
        </p:nvSpPr>
        <p:spPr/>
        <p:txBody>
          <a:bodyPr>
            <a:normAutofit/>
          </a:bodyPr>
          <a:lstStyle/>
          <a:p>
            <a:pPr marL="0" indent="0">
              <a:buNone/>
            </a:pPr>
            <a:r>
              <a:rPr lang="en-IN" sz="2400" dirty="0">
                <a:solidFill>
                  <a:srgbClr val="2D3748"/>
                </a:solidFill>
                <a:latin typeface="-apple-system"/>
              </a:rPr>
              <a:t>5. 	Now, we will select a random data point </a:t>
            </a:r>
            <a:r>
              <a:rPr lang="en-IN" sz="2400" dirty="0" err="1">
                <a:solidFill>
                  <a:srgbClr val="2D3748"/>
                </a:solidFill>
                <a:latin typeface="-apple-system"/>
              </a:rPr>
              <a:t>D</a:t>
            </a:r>
            <a:r>
              <a:rPr lang="en-IN" sz="2400" baseline="-25000" dirty="0" err="1">
                <a:solidFill>
                  <a:srgbClr val="2D3748"/>
                </a:solidFill>
                <a:latin typeface="-apple-system"/>
              </a:rPr>
              <a:t>j</a:t>
            </a:r>
            <a:r>
              <a:rPr lang="en-IN" sz="2400" dirty="0">
                <a:solidFill>
                  <a:srgbClr val="2D3748"/>
                </a:solidFill>
                <a:latin typeface="-apple-system"/>
              </a:rPr>
              <a:t> from the dataset and swap it 	with a 	medoid M</a:t>
            </a:r>
            <a:r>
              <a:rPr lang="en-IN" sz="2400" baseline="-25000" dirty="0">
                <a:solidFill>
                  <a:srgbClr val="2D3748"/>
                </a:solidFill>
                <a:latin typeface="-apple-system"/>
              </a:rPr>
              <a:t>i</a:t>
            </a:r>
            <a:r>
              <a:rPr lang="en-IN" sz="2400" dirty="0">
                <a:solidFill>
                  <a:srgbClr val="2D3748"/>
                </a:solidFill>
                <a:latin typeface="-apple-system"/>
              </a:rPr>
              <a:t>. Here, </a:t>
            </a:r>
            <a:r>
              <a:rPr lang="en-IN" sz="2400" dirty="0" err="1">
                <a:solidFill>
                  <a:srgbClr val="2D3748"/>
                </a:solidFill>
                <a:latin typeface="-apple-system"/>
              </a:rPr>
              <a:t>D</a:t>
            </a:r>
            <a:r>
              <a:rPr lang="en-IN" sz="2400" baseline="-25000" dirty="0" err="1">
                <a:solidFill>
                  <a:srgbClr val="2D3748"/>
                </a:solidFill>
                <a:latin typeface="-apple-system"/>
              </a:rPr>
              <a:t>j</a:t>
            </a:r>
            <a:r>
              <a:rPr lang="en-IN" sz="2400" dirty="0">
                <a:solidFill>
                  <a:srgbClr val="2D3748"/>
                </a:solidFill>
                <a:latin typeface="-apple-system"/>
              </a:rPr>
              <a:t> becomes a temporary medoid. After swapping, 	we will calculate the distance of all the non-medoid data points to the 	current medoid of each cluster. Let this cost be </a:t>
            </a:r>
            <a:r>
              <a:rPr lang="en-IN" sz="2400" dirty="0" err="1">
                <a:solidFill>
                  <a:srgbClr val="2D3748"/>
                </a:solidFill>
                <a:latin typeface="-apple-system"/>
              </a:rPr>
              <a:t>C</a:t>
            </a:r>
            <a:r>
              <a:rPr lang="en-IN" sz="2400" baseline="-25000" dirty="0" err="1">
                <a:solidFill>
                  <a:srgbClr val="2D3748"/>
                </a:solidFill>
                <a:latin typeface="-apple-system"/>
              </a:rPr>
              <a:t>j</a:t>
            </a:r>
            <a:r>
              <a:rPr lang="en-IN" sz="2400" dirty="0">
                <a:solidFill>
                  <a:srgbClr val="2D3748"/>
                </a:solidFill>
                <a:latin typeface="-apple-system"/>
              </a:rPr>
              <a:t>. </a:t>
            </a:r>
          </a:p>
          <a:p>
            <a:pPr algn="l">
              <a:buFont typeface="+mj-lt"/>
              <a:buAutoNum type="arabicPeriod"/>
            </a:pPr>
            <a:endParaRPr lang="en-IN" sz="2400" dirty="0">
              <a:solidFill>
                <a:srgbClr val="2D3748"/>
              </a:solidFill>
              <a:latin typeface="-apple-system"/>
            </a:endParaRPr>
          </a:p>
          <a:p>
            <a:pPr marL="0" indent="0">
              <a:buNone/>
            </a:pPr>
            <a:r>
              <a:rPr lang="en-IN" sz="2400" dirty="0">
                <a:solidFill>
                  <a:srgbClr val="2D3748"/>
                </a:solidFill>
                <a:latin typeface="-apple-system"/>
              </a:rPr>
              <a:t>6. 	If C</a:t>
            </a:r>
            <a:r>
              <a:rPr lang="en-IN" sz="2400" baseline="-25000" dirty="0">
                <a:solidFill>
                  <a:srgbClr val="2D3748"/>
                </a:solidFill>
                <a:latin typeface="-apple-system"/>
              </a:rPr>
              <a:t>i</a:t>
            </a:r>
            <a:r>
              <a:rPr lang="en-IN" sz="2400" dirty="0">
                <a:solidFill>
                  <a:srgbClr val="2D3748"/>
                </a:solidFill>
                <a:latin typeface="-apple-system"/>
              </a:rPr>
              <a:t>&gt;</a:t>
            </a:r>
            <a:r>
              <a:rPr lang="en-IN" sz="2400" dirty="0" err="1">
                <a:solidFill>
                  <a:srgbClr val="2D3748"/>
                </a:solidFill>
                <a:latin typeface="-apple-system"/>
              </a:rPr>
              <a:t>C</a:t>
            </a:r>
            <a:r>
              <a:rPr lang="en-IN" sz="2400" baseline="-25000" dirty="0" err="1">
                <a:solidFill>
                  <a:srgbClr val="2D3748"/>
                </a:solidFill>
                <a:latin typeface="-apple-system"/>
              </a:rPr>
              <a:t>j</a:t>
            </a:r>
            <a:r>
              <a:rPr lang="en-IN" sz="2400" dirty="0">
                <a:solidFill>
                  <a:srgbClr val="2D3748"/>
                </a:solidFill>
                <a:latin typeface="-apple-system"/>
              </a:rPr>
              <a:t>, the current medoids with </a:t>
            </a:r>
            <a:r>
              <a:rPr lang="en-IN" sz="2400" dirty="0" err="1">
                <a:solidFill>
                  <a:srgbClr val="2D3748"/>
                </a:solidFill>
                <a:latin typeface="-apple-system"/>
              </a:rPr>
              <a:t>D</a:t>
            </a:r>
            <a:r>
              <a:rPr lang="en-IN" sz="2400" baseline="-25000" dirty="0" err="1">
                <a:solidFill>
                  <a:srgbClr val="2D3748"/>
                </a:solidFill>
                <a:latin typeface="-apple-system"/>
              </a:rPr>
              <a:t>j</a:t>
            </a:r>
            <a:r>
              <a:rPr lang="en-IN" sz="2400" dirty="0">
                <a:solidFill>
                  <a:srgbClr val="2D3748"/>
                </a:solidFill>
                <a:latin typeface="-apple-system"/>
              </a:rPr>
              <a:t> as one of the medoids are made 	permanent medoids. Otherwise, we undo the swap, and M</a:t>
            </a:r>
            <a:r>
              <a:rPr lang="en-IN" sz="2400" baseline="-25000" dirty="0">
                <a:solidFill>
                  <a:srgbClr val="2D3748"/>
                </a:solidFill>
                <a:latin typeface="-apple-system"/>
              </a:rPr>
              <a:t>i</a:t>
            </a:r>
            <a:r>
              <a:rPr lang="en-IN" sz="2400" dirty="0">
                <a:solidFill>
                  <a:srgbClr val="2D3748"/>
                </a:solidFill>
                <a:latin typeface="-apple-system"/>
              </a:rPr>
              <a:t> is reinstated as 	the medoid.</a:t>
            </a:r>
          </a:p>
          <a:p>
            <a:pPr marL="0" indent="0">
              <a:buNone/>
            </a:pPr>
            <a:endParaRPr lang="en-IN" sz="2400" dirty="0">
              <a:solidFill>
                <a:srgbClr val="2D3748"/>
              </a:solidFill>
              <a:latin typeface="-apple-system"/>
            </a:endParaRPr>
          </a:p>
          <a:p>
            <a:pPr marL="0" indent="0">
              <a:buNone/>
            </a:pPr>
            <a:r>
              <a:rPr lang="en-IN" sz="2400" dirty="0">
                <a:solidFill>
                  <a:srgbClr val="2D3748"/>
                </a:solidFill>
                <a:latin typeface="-apple-system"/>
              </a:rPr>
              <a:t>7. 	Repeat 4 to 6 until no change occurs in the clusters. </a:t>
            </a:r>
          </a:p>
          <a:p>
            <a:endParaRPr lang="en-US" sz="2400" dirty="0"/>
          </a:p>
        </p:txBody>
      </p:sp>
    </p:spTree>
    <p:extLst>
      <p:ext uri="{BB962C8B-B14F-4D97-AF65-F5344CB8AC3E}">
        <p14:creationId xmlns:p14="http://schemas.microsoft.com/office/powerpoint/2010/main" val="4058152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err="1"/>
              <a:t>Medoids</a:t>
            </a:r>
            <a:r>
              <a:rPr lang="en-US" dirty="0"/>
              <a:t> Numerical</a:t>
            </a:r>
            <a:endParaRPr lang="en-IN" dirty="0"/>
          </a:p>
        </p:txBody>
      </p:sp>
      <p:pic>
        <p:nvPicPr>
          <p:cNvPr id="6" name="Content Placeholder 5">
            <a:extLst>
              <a:ext uri="{FF2B5EF4-FFF2-40B4-BE49-F238E27FC236}">
                <a16:creationId xmlns:a16="http://schemas.microsoft.com/office/drawing/2014/main" id="{5DE7387B-AEAB-4302-0839-77EAAFA3848F}"/>
              </a:ext>
            </a:extLst>
          </p:cNvPr>
          <p:cNvPicPr>
            <a:picLocks noGrp="1" noChangeAspect="1"/>
          </p:cNvPicPr>
          <p:nvPr>
            <p:ph idx="1"/>
          </p:nvPr>
        </p:nvPicPr>
        <p:blipFill>
          <a:blip r:embed="rId2"/>
          <a:stretch>
            <a:fillRect/>
          </a:stretch>
        </p:blipFill>
        <p:spPr>
          <a:xfrm>
            <a:off x="2299319" y="1600201"/>
            <a:ext cx="7593363" cy="4525963"/>
          </a:xfrm>
          <a:prstGeom prst="rect">
            <a:avLst/>
          </a:prstGeom>
        </p:spPr>
      </p:pic>
    </p:spTree>
    <p:extLst>
      <p:ext uri="{BB962C8B-B14F-4D97-AF65-F5344CB8AC3E}">
        <p14:creationId xmlns:p14="http://schemas.microsoft.com/office/powerpoint/2010/main" val="1691668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graph&#10;&#10;Description automatically generated">
            <a:extLst>
              <a:ext uri="{FF2B5EF4-FFF2-40B4-BE49-F238E27FC236}">
                <a16:creationId xmlns:a16="http://schemas.microsoft.com/office/drawing/2014/main" id="{6B02ACBF-1379-9350-8F5E-10C7D0DAFBAA}"/>
              </a:ext>
            </a:extLst>
          </p:cNvPr>
          <p:cNvPicPr>
            <a:picLocks noGrp="1" noChangeAspect="1"/>
          </p:cNvPicPr>
          <p:nvPr>
            <p:ph idx="1"/>
          </p:nvPr>
        </p:nvPicPr>
        <p:blipFill>
          <a:blip r:embed="rId2"/>
          <a:stretch>
            <a:fillRect/>
          </a:stretch>
        </p:blipFill>
        <p:spPr>
          <a:xfrm>
            <a:off x="2739935" y="643467"/>
            <a:ext cx="6712131" cy="5571067"/>
          </a:xfrm>
          <a:prstGeom prst="rect">
            <a:avLst/>
          </a:prstGeom>
        </p:spPr>
      </p:pic>
    </p:spTree>
    <p:extLst>
      <p:ext uri="{BB962C8B-B14F-4D97-AF65-F5344CB8AC3E}">
        <p14:creationId xmlns:p14="http://schemas.microsoft.com/office/powerpoint/2010/main" val="1862404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white page with black text&#10;&#10;Description automatically generated with medium confidence">
            <a:extLst>
              <a:ext uri="{FF2B5EF4-FFF2-40B4-BE49-F238E27FC236}">
                <a16:creationId xmlns:a16="http://schemas.microsoft.com/office/drawing/2014/main" id="{3ED37548-30BB-587E-E6F8-C9E2EB0BEB3B}"/>
              </a:ext>
            </a:extLst>
          </p:cNvPr>
          <p:cNvPicPr>
            <a:picLocks noGrp="1" noChangeAspect="1"/>
          </p:cNvPicPr>
          <p:nvPr>
            <p:ph idx="1"/>
          </p:nvPr>
        </p:nvPicPr>
        <p:blipFill>
          <a:blip r:embed="rId2"/>
          <a:stretch>
            <a:fillRect/>
          </a:stretch>
        </p:blipFill>
        <p:spPr>
          <a:xfrm>
            <a:off x="2006601" y="883349"/>
            <a:ext cx="8178799" cy="5091300"/>
          </a:xfrm>
          <a:prstGeom prst="rect">
            <a:avLst/>
          </a:prstGeom>
        </p:spPr>
      </p:pic>
    </p:spTree>
    <p:extLst>
      <p:ext uri="{BB962C8B-B14F-4D97-AF65-F5344CB8AC3E}">
        <p14:creationId xmlns:p14="http://schemas.microsoft.com/office/powerpoint/2010/main" val="16182894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table&#10;&#10;Description automatically generated">
            <a:extLst>
              <a:ext uri="{FF2B5EF4-FFF2-40B4-BE49-F238E27FC236}">
                <a16:creationId xmlns:a16="http://schemas.microsoft.com/office/drawing/2014/main" id="{55136393-BAFE-6516-5900-D1330DBF1675}"/>
              </a:ext>
            </a:extLst>
          </p:cNvPr>
          <p:cNvPicPr>
            <a:picLocks noGrp="1" noChangeAspect="1"/>
          </p:cNvPicPr>
          <p:nvPr>
            <p:ph idx="1"/>
          </p:nvPr>
        </p:nvPicPr>
        <p:blipFill>
          <a:blip r:embed="rId2"/>
          <a:stretch>
            <a:fillRect/>
          </a:stretch>
        </p:blipFill>
        <p:spPr>
          <a:xfrm>
            <a:off x="2709331" y="643467"/>
            <a:ext cx="6773336" cy="5571067"/>
          </a:xfrm>
          <a:prstGeom prst="rect">
            <a:avLst/>
          </a:prstGeom>
        </p:spPr>
      </p:pic>
    </p:spTree>
    <p:extLst>
      <p:ext uri="{BB962C8B-B14F-4D97-AF65-F5344CB8AC3E}">
        <p14:creationId xmlns:p14="http://schemas.microsoft.com/office/powerpoint/2010/main" val="2442633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white paper with text&#10;&#10;Description automatically generated">
            <a:extLst>
              <a:ext uri="{FF2B5EF4-FFF2-40B4-BE49-F238E27FC236}">
                <a16:creationId xmlns:a16="http://schemas.microsoft.com/office/drawing/2014/main" id="{40D069CB-648C-5718-15F9-58DBD96C0975}"/>
              </a:ext>
            </a:extLst>
          </p:cNvPr>
          <p:cNvPicPr>
            <a:picLocks noGrp="1" noChangeAspect="1"/>
          </p:cNvPicPr>
          <p:nvPr>
            <p:ph idx="1"/>
          </p:nvPr>
        </p:nvPicPr>
        <p:blipFill>
          <a:blip r:embed="rId2"/>
          <a:stretch>
            <a:fillRect/>
          </a:stretch>
        </p:blipFill>
        <p:spPr>
          <a:xfrm>
            <a:off x="2006601" y="1762571"/>
            <a:ext cx="8178799" cy="3332859"/>
          </a:xfrm>
          <a:prstGeom prst="rect">
            <a:avLst/>
          </a:prstGeom>
        </p:spPr>
      </p:pic>
    </p:spTree>
    <p:extLst>
      <p:ext uri="{BB962C8B-B14F-4D97-AF65-F5344CB8AC3E}">
        <p14:creationId xmlns:p14="http://schemas.microsoft.com/office/powerpoint/2010/main" val="513469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data sheet&#10;&#10;Description automatically generated">
            <a:extLst>
              <a:ext uri="{FF2B5EF4-FFF2-40B4-BE49-F238E27FC236}">
                <a16:creationId xmlns:a16="http://schemas.microsoft.com/office/drawing/2014/main" id="{1C44175C-481F-AB27-FD30-3D82E98F5243}"/>
              </a:ext>
            </a:extLst>
          </p:cNvPr>
          <p:cNvPicPr>
            <a:picLocks noGrp="1" noChangeAspect="1"/>
          </p:cNvPicPr>
          <p:nvPr>
            <p:ph idx="1"/>
          </p:nvPr>
        </p:nvPicPr>
        <p:blipFill>
          <a:blip r:embed="rId2"/>
          <a:stretch>
            <a:fillRect/>
          </a:stretch>
        </p:blipFill>
        <p:spPr>
          <a:xfrm>
            <a:off x="2293223" y="643467"/>
            <a:ext cx="7605552" cy="5571067"/>
          </a:xfrm>
          <a:prstGeom prst="rect">
            <a:avLst/>
          </a:prstGeom>
        </p:spPr>
      </p:pic>
    </p:spTree>
    <p:extLst>
      <p:ext uri="{BB962C8B-B14F-4D97-AF65-F5344CB8AC3E}">
        <p14:creationId xmlns:p14="http://schemas.microsoft.com/office/powerpoint/2010/main" val="1432046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8EA68BD1-24D5-C9A7-0319-D578AE8E945B}"/>
              </a:ext>
            </a:extLst>
          </p:cNvPr>
          <p:cNvPicPr>
            <a:picLocks noGrp="1" noChangeAspect="1"/>
          </p:cNvPicPr>
          <p:nvPr>
            <p:ph idx="1"/>
          </p:nvPr>
        </p:nvPicPr>
        <p:blipFill>
          <a:blip r:embed="rId2"/>
          <a:stretch>
            <a:fillRect/>
          </a:stretch>
        </p:blipFill>
        <p:spPr>
          <a:xfrm>
            <a:off x="2058995" y="643467"/>
            <a:ext cx="8074011" cy="5571067"/>
          </a:xfrm>
          <a:prstGeom prst="rect">
            <a:avLst/>
          </a:prstGeom>
        </p:spPr>
      </p:pic>
    </p:spTree>
    <p:extLst>
      <p:ext uri="{BB962C8B-B14F-4D97-AF65-F5344CB8AC3E}">
        <p14:creationId xmlns:p14="http://schemas.microsoft.com/office/powerpoint/2010/main" val="190341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7F2A8C5-FAB1-5EA7-010E-0BB219FF8162}"/>
              </a:ext>
            </a:extLst>
          </p:cNvPr>
          <p:cNvSpPr>
            <a:spLocks noGrp="1" noChangeArrowheads="1"/>
          </p:cNvSpPr>
          <p:nvPr>
            <p:ph type="title"/>
          </p:nvPr>
        </p:nvSpPr>
        <p:spPr/>
        <p:txBody>
          <a:bodyPr/>
          <a:lstStyle/>
          <a:p>
            <a:pPr eaLnBrk="1" hangingPunct="1"/>
            <a:r>
              <a:rPr lang="en-US" altLang="en-US" u="sng"/>
              <a:t>Common Distance measures</a:t>
            </a:r>
            <a:r>
              <a:rPr lang="en-US" altLang="en-US"/>
              <a:t>:</a:t>
            </a:r>
            <a:br>
              <a:rPr lang="en-US" altLang="en-US"/>
            </a:br>
            <a:endParaRPr lang="en-US" altLang="en-US"/>
          </a:p>
        </p:txBody>
      </p:sp>
      <p:sp>
        <p:nvSpPr>
          <p:cNvPr id="7171" name="Rectangle 3">
            <a:extLst>
              <a:ext uri="{FF2B5EF4-FFF2-40B4-BE49-F238E27FC236}">
                <a16:creationId xmlns:a16="http://schemas.microsoft.com/office/drawing/2014/main" id="{FC269B05-59FA-C97A-9F4A-C4153C4F6500}"/>
              </a:ext>
            </a:extLst>
          </p:cNvPr>
          <p:cNvSpPr>
            <a:spLocks noGrp="1" noChangeArrowheads="1"/>
          </p:cNvSpPr>
          <p:nvPr>
            <p:ph type="body" idx="1"/>
          </p:nvPr>
        </p:nvSpPr>
        <p:spPr>
          <a:xfrm>
            <a:off x="567559" y="1600200"/>
            <a:ext cx="11288110" cy="5257800"/>
          </a:xfrm>
        </p:spPr>
        <p:txBody>
          <a:bodyPr>
            <a:normAutofit/>
          </a:bodyPr>
          <a:lstStyle/>
          <a:p>
            <a:pPr eaLnBrk="1" hangingPunct="1">
              <a:lnSpc>
                <a:spcPct val="90000"/>
              </a:lnSpc>
            </a:pPr>
            <a:r>
              <a:rPr lang="en-US" altLang="en-US" sz="2600" i="1" dirty="0"/>
              <a:t>Distance measure</a:t>
            </a:r>
            <a:r>
              <a:rPr lang="en-US" altLang="en-US" sz="2600" dirty="0"/>
              <a:t> will determine how the </a:t>
            </a:r>
            <a:r>
              <a:rPr lang="en-US" altLang="en-US" sz="2600" i="1" dirty="0"/>
              <a:t>similarity</a:t>
            </a:r>
            <a:r>
              <a:rPr lang="en-US" altLang="en-US" sz="2600" dirty="0"/>
              <a:t> of two elements is calculated and it will influence the shape of the clusters.</a:t>
            </a:r>
          </a:p>
          <a:p>
            <a:pPr eaLnBrk="1" hangingPunct="1">
              <a:lnSpc>
                <a:spcPct val="90000"/>
              </a:lnSpc>
              <a:buFont typeface="Wingdings" pitchFamily="2" charset="2"/>
              <a:buNone/>
            </a:pPr>
            <a:r>
              <a:rPr lang="en-US" altLang="en-US" sz="2600" dirty="0"/>
              <a:t>	They include:</a:t>
            </a:r>
          </a:p>
          <a:p>
            <a:pPr eaLnBrk="1" hangingPunct="1">
              <a:lnSpc>
                <a:spcPct val="90000"/>
              </a:lnSpc>
              <a:buFont typeface="Wingdings" pitchFamily="2" charset="2"/>
              <a:buNone/>
            </a:pPr>
            <a:r>
              <a:rPr lang="en-US" altLang="en-US" sz="2600" dirty="0"/>
              <a:t>1. The </a:t>
            </a:r>
            <a:r>
              <a:rPr lang="en-US" altLang="en-US" sz="2600" u="sng" dirty="0">
                <a:hlinkClick r:id="rId2" tooltip="Euclidean distance"/>
              </a:rPr>
              <a:t>Euclidean distance</a:t>
            </a:r>
            <a:r>
              <a:rPr lang="en-US" altLang="en-US" sz="2600" dirty="0"/>
              <a:t> (also called L2-norm distance) is given by: </a:t>
            </a:r>
          </a:p>
          <a:p>
            <a:pPr eaLnBrk="1" hangingPunct="1">
              <a:lnSpc>
                <a:spcPct val="90000"/>
              </a:lnSpc>
              <a:buFont typeface="Wingdings" pitchFamily="2" charset="2"/>
              <a:buNone/>
            </a:pPr>
            <a:endParaRPr lang="en-US" altLang="en-US" sz="2600" dirty="0"/>
          </a:p>
          <a:p>
            <a:pPr eaLnBrk="1" hangingPunct="1">
              <a:lnSpc>
                <a:spcPct val="90000"/>
              </a:lnSpc>
              <a:buFont typeface="Wingdings" pitchFamily="2" charset="2"/>
              <a:buNone/>
            </a:pPr>
            <a:endParaRPr lang="en-US" altLang="en-US" sz="2600" dirty="0"/>
          </a:p>
          <a:p>
            <a:pPr eaLnBrk="1" hangingPunct="1">
              <a:lnSpc>
                <a:spcPct val="90000"/>
              </a:lnSpc>
              <a:buFont typeface="Wingdings" pitchFamily="2" charset="2"/>
              <a:buNone/>
            </a:pPr>
            <a:r>
              <a:rPr lang="en-US" altLang="en-US" sz="2600" dirty="0"/>
              <a:t>2. The </a:t>
            </a:r>
            <a:r>
              <a:rPr lang="en-US" altLang="en-US" sz="2600" u="sng" dirty="0">
                <a:hlinkClick r:id="rId3" tooltip="Manhattan distance"/>
              </a:rPr>
              <a:t>Manhattan distance</a:t>
            </a:r>
            <a:r>
              <a:rPr lang="en-US" altLang="en-US" sz="2600" dirty="0"/>
              <a:t> (also called taxicab norm or L1-norm) is given by:</a:t>
            </a:r>
          </a:p>
          <a:p>
            <a:pPr eaLnBrk="1" hangingPunct="1">
              <a:lnSpc>
                <a:spcPct val="90000"/>
              </a:lnSpc>
              <a:buFont typeface="Wingdings" pitchFamily="2" charset="2"/>
              <a:buNone/>
            </a:pPr>
            <a:endParaRPr lang="en-US" altLang="en-US" sz="2600" dirty="0"/>
          </a:p>
          <a:p>
            <a:pPr algn="just" eaLnBrk="1" hangingPunct="1">
              <a:lnSpc>
                <a:spcPct val="90000"/>
              </a:lnSpc>
              <a:buFont typeface="Wingdings" pitchFamily="2" charset="2"/>
              <a:buNone/>
            </a:pPr>
            <a:r>
              <a:rPr lang="en-US" altLang="en-US" sz="2600" dirty="0"/>
              <a:t> </a:t>
            </a:r>
          </a:p>
        </p:txBody>
      </p:sp>
      <p:pic>
        <p:nvPicPr>
          <p:cNvPr id="7172" name="Picture 4">
            <a:extLst>
              <a:ext uri="{FF2B5EF4-FFF2-40B4-BE49-F238E27FC236}">
                <a16:creationId xmlns:a16="http://schemas.microsoft.com/office/drawing/2014/main" id="{D6F70313-81C9-A151-74FC-E1F7BC74D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703" y="3436144"/>
            <a:ext cx="3200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5">
            <a:extLst>
              <a:ext uri="{FF2B5EF4-FFF2-40B4-BE49-F238E27FC236}">
                <a16:creationId xmlns:a16="http://schemas.microsoft.com/office/drawing/2014/main" id="{F63259D3-A0AC-3DFF-C40A-336FE3FE49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827" y="5070872"/>
            <a:ext cx="2590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545D4B50-3BB6-D7EA-06E1-C142A57A6653}"/>
              </a:ext>
            </a:extLst>
          </p:cNvPr>
          <p:cNvSpPr>
            <a:spLocks noGrp="1" noChangeArrowheads="1"/>
          </p:cNvSpPr>
          <p:nvPr>
            <p:ph type="body" idx="1"/>
          </p:nvPr>
        </p:nvSpPr>
        <p:spPr>
          <a:xfrm>
            <a:off x="557048" y="533400"/>
            <a:ext cx="11214538" cy="5751786"/>
          </a:xfrm>
        </p:spPr>
        <p:txBody>
          <a:bodyPr/>
          <a:lstStyle/>
          <a:p>
            <a:pPr algn="just" eaLnBrk="1" hangingPunct="1">
              <a:buSzTx/>
              <a:buFont typeface="Symbol" pitchFamily="2" charset="2"/>
              <a:buNone/>
            </a:pPr>
            <a:r>
              <a:rPr lang="en-US" altLang="en-US" dirty="0"/>
              <a:t>3.  The</a:t>
            </a:r>
            <a:r>
              <a:rPr lang="en-US" altLang="en-US" u="sng" dirty="0"/>
              <a:t> </a:t>
            </a:r>
            <a:r>
              <a:rPr lang="en-US" altLang="en-US" u="sng" dirty="0">
                <a:hlinkClick r:id="rId2" tooltip="Maximum norm"/>
              </a:rPr>
              <a:t>maximum norm</a:t>
            </a:r>
            <a:r>
              <a:rPr lang="en-US" altLang="en-US" dirty="0"/>
              <a:t> is given by:</a:t>
            </a:r>
          </a:p>
          <a:p>
            <a:pPr eaLnBrk="1" hangingPunct="1">
              <a:buFont typeface="Wingdings" pitchFamily="2" charset="2"/>
              <a:buNone/>
            </a:pPr>
            <a:endParaRPr lang="en-US" altLang="en-US" dirty="0"/>
          </a:p>
          <a:p>
            <a:pPr eaLnBrk="1" hangingPunct="1">
              <a:buFont typeface="Wingdings" pitchFamily="2" charset="2"/>
              <a:buNone/>
            </a:pPr>
            <a:endParaRPr lang="en-US" altLang="en-US" dirty="0"/>
          </a:p>
          <a:p>
            <a:pPr marL="514350" indent="-514350" eaLnBrk="1" hangingPunct="1">
              <a:buFont typeface="Wingdings" pitchFamily="2" charset="2"/>
              <a:buAutoNum type="arabicPeriod" startAt="4"/>
            </a:pPr>
            <a:r>
              <a:rPr lang="en-US" altLang="en-US" dirty="0"/>
              <a:t>The</a:t>
            </a:r>
            <a:r>
              <a:rPr lang="en-US" altLang="en-US" u="sng" dirty="0"/>
              <a:t> </a:t>
            </a:r>
            <a:r>
              <a:rPr lang="en-US" altLang="en-US" u="sng" dirty="0">
                <a:hlinkClick r:id="rId3" tooltip="Mahalanobis distance"/>
              </a:rPr>
              <a:t>Mahalanobis distance</a:t>
            </a:r>
            <a:r>
              <a:rPr lang="en-US" altLang="en-US" dirty="0"/>
              <a:t> corrects data for different scales and   correlations in the variables. </a:t>
            </a:r>
          </a:p>
          <a:p>
            <a:pPr marL="514350" indent="-514350" eaLnBrk="1" hangingPunct="1">
              <a:buFont typeface="Wingdings" pitchFamily="2" charset="2"/>
              <a:buAutoNum type="arabicPeriod" startAt="4"/>
            </a:pPr>
            <a:endParaRPr lang="en-US" altLang="en-US" dirty="0"/>
          </a:p>
          <a:p>
            <a:pPr marL="514350" indent="-514350" eaLnBrk="1" hangingPunct="1">
              <a:buFont typeface="Wingdings" pitchFamily="2" charset="2"/>
              <a:buAutoNum type="arabicPeriod" startAt="5"/>
            </a:pPr>
            <a:r>
              <a:rPr lang="en-US" altLang="en-US" u="sng" dirty="0">
                <a:hlinkClick r:id="rId4" tooltip="Inner product space"/>
              </a:rPr>
              <a:t>Inner product space</a:t>
            </a:r>
            <a:r>
              <a:rPr lang="en-US" altLang="en-US" dirty="0"/>
              <a:t>: The angle between two vectors can be used as a distance measure when clustering high dimensional data.</a:t>
            </a:r>
          </a:p>
          <a:p>
            <a:pPr marL="0" indent="0" eaLnBrk="1" hangingPunct="1">
              <a:buNone/>
            </a:pPr>
            <a:r>
              <a:rPr lang="en-US" altLang="en-US" dirty="0"/>
              <a:t> </a:t>
            </a:r>
          </a:p>
          <a:p>
            <a:pPr eaLnBrk="1" hangingPunct="1">
              <a:buFont typeface="Wingdings" pitchFamily="2" charset="2"/>
              <a:buNone/>
            </a:pPr>
            <a:r>
              <a:rPr lang="en-US" altLang="en-US" dirty="0"/>
              <a:t>6.   </a:t>
            </a:r>
            <a:r>
              <a:rPr lang="en-US" altLang="en-US" u="sng" dirty="0">
                <a:hlinkClick r:id="rId5" tooltip="Hamming distance"/>
              </a:rPr>
              <a:t>Hamming distance</a:t>
            </a:r>
            <a:r>
              <a:rPr lang="en-US" altLang="en-US" dirty="0"/>
              <a:t> (sometimes edit distance) measures the minimum number of substitutions required to change one member into another. </a:t>
            </a:r>
          </a:p>
          <a:p>
            <a:pPr algn="just" eaLnBrk="1" hangingPunct="1">
              <a:buSzTx/>
              <a:buFont typeface="Symbol" pitchFamily="2" charset="2"/>
              <a:buChar char=""/>
            </a:pPr>
            <a:endParaRPr lang="en-US" altLang="en-US" dirty="0"/>
          </a:p>
        </p:txBody>
      </p:sp>
      <p:pic>
        <p:nvPicPr>
          <p:cNvPr id="8196" name="Picture 4">
            <a:extLst>
              <a:ext uri="{FF2B5EF4-FFF2-40B4-BE49-F238E27FC236}">
                <a16:creationId xmlns:a16="http://schemas.microsoft.com/office/drawing/2014/main" id="{2C270A6B-8981-D30F-50D3-AE38FC8963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6035" y="1064172"/>
            <a:ext cx="2590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7946-FC7F-477C-9867-0ED704A858E1}"/>
              </a:ext>
            </a:extLst>
          </p:cNvPr>
          <p:cNvSpPr>
            <a:spLocks noGrp="1"/>
          </p:cNvSpPr>
          <p:nvPr>
            <p:ph type="title"/>
          </p:nvPr>
        </p:nvSpPr>
        <p:spPr>
          <a:xfrm>
            <a:off x="265245" y="169682"/>
            <a:ext cx="11740617" cy="821500"/>
          </a:xfrm>
        </p:spPr>
        <p:txBody>
          <a:bodyPr>
            <a:normAutofit/>
          </a:bodyPr>
          <a:lstStyle/>
          <a:p>
            <a:r>
              <a:rPr lang="en-IN" dirty="0">
                <a:solidFill>
                  <a:schemeClr val="accent2">
                    <a:lumMod val="75000"/>
                  </a:schemeClr>
                </a:solidFill>
              </a:rPr>
              <a:t>Let’s dive in…</a:t>
            </a:r>
          </a:p>
        </p:txBody>
      </p:sp>
      <p:sp>
        <p:nvSpPr>
          <p:cNvPr id="12" name="Slide Number Placeholder 11">
            <a:extLst>
              <a:ext uri="{FF2B5EF4-FFF2-40B4-BE49-F238E27FC236}">
                <a16:creationId xmlns:a16="http://schemas.microsoft.com/office/drawing/2014/main" id="{F77B66E3-3803-4788-BC62-221F4919CBCE}"/>
              </a:ext>
            </a:extLst>
          </p:cNvPr>
          <p:cNvSpPr>
            <a:spLocks noGrp="1"/>
          </p:cNvSpPr>
          <p:nvPr>
            <p:ph type="sldNum" sz="quarter" idx="4294967295"/>
          </p:nvPr>
        </p:nvSpPr>
        <p:spPr>
          <a:xfrm>
            <a:off x="11323930" y="136939"/>
            <a:ext cx="602825" cy="365125"/>
          </a:xfrm>
        </p:spPr>
        <p:txBody>
          <a:bodyPr/>
          <a:lstStyle/>
          <a:p>
            <a:fld id="{80FED9D3-AF84-488D-8A6A-726D5349CDAB}" type="slidenum">
              <a:rPr lang="en-IN" sz="2800" smtClean="0">
                <a:solidFill>
                  <a:schemeClr val="accent2">
                    <a:lumMod val="40000"/>
                    <a:lumOff val="60000"/>
                  </a:schemeClr>
                </a:solidFill>
              </a:rPr>
              <a:pPr/>
              <a:t>9</a:t>
            </a:fld>
            <a:endParaRPr lang="en-IN" sz="2800" dirty="0">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14819C9-D576-44D5-A1AF-875A21D5EF79}"/>
                  </a:ext>
                </a:extLst>
              </p:cNvPr>
              <p:cNvSpPr>
                <a:spLocks noGrp="1"/>
              </p:cNvSpPr>
              <p:nvPr>
                <p:ph idx="1"/>
              </p:nvPr>
            </p:nvSpPr>
            <p:spPr>
              <a:xfrm>
                <a:off x="265245" y="1130786"/>
                <a:ext cx="11740617" cy="5557532"/>
              </a:xfrm>
            </p:spPr>
            <p:txBody>
              <a:bodyPr>
                <a:noAutofit/>
              </a:bodyPr>
              <a:lstStyle/>
              <a:p>
                <a:pPr>
                  <a:buFont typeface="Wingdings" panose="05000000000000000000" pitchFamily="2" charset="2"/>
                  <a:buChar char="§"/>
                </a:pPr>
                <a:r>
                  <a:rPr lang="en-GB" sz="2600" dirty="0">
                    <a:latin typeface="Abadi Extra Light" panose="020B0204020104020204" pitchFamily="34" charset="0"/>
                  </a:rPr>
                  <a:t>Given: </a:t>
                </a:r>
                <a14:m>
                  <m:oMath xmlns:m="http://schemas.openxmlformats.org/officeDocument/2006/math">
                    <m:r>
                      <a:rPr lang="en-GB" sz="2600" i="1" dirty="0" smtClean="0">
                        <a:latin typeface="Cambria Math" panose="02040503050406030204" pitchFamily="18" charset="0"/>
                      </a:rPr>
                      <m:t>𝑁</m:t>
                    </m:r>
                  </m:oMath>
                </a14:m>
                <a:r>
                  <a:rPr lang="en-GB" sz="2600" dirty="0">
                    <a:latin typeface="Abadi Extra Light" panose="020B0204020104020204" pitchFamily="34" charset="0"/>
                  </a:rPr>
                  <a:t> </a:t>
                </a:r>
                <a:r>
                  <a:rPr lang="en-GB" sz="2600" dirty="0" err="1">
                    <a:latin typeface="Abadi Extra Light" panose="020B0204020104020204" pitchFamily="34" charset="0"/>
                  </a:rPr>
                  <a:t>unlabeled</a:t>
                </a:r>
                <a:r>
                  <a:rPr lang="en-GB" sz="2600" dirty="0">
                    <a:latin typeface="Abadi Extra Light" panose="020B0204020104020204" pitchFamily="34" charset="0"/>
                  </a:rPr>
                  <a:t> examples </a:t>
                </a:r>
                <a14:m>
                  <m:oMath xmlns:m="http://schemas.openxmlformats.org/officeDocument/2006/math">
                    <m:sSub>
                      <m:sSubPr>
                        <m:ctrlPr>
                          <a:rPr lang="en-IN" sz="2600" i="1">
                            <a:latin typeface="Cambria Math" panose="02040503050406030204" pitchFamily="18" charset="0"/>
                          </a:rPr>
                        </m:ctrlPr>
                      </m:sSubPr>
                      <m:e>
                        <m:r>
                          <a:rPr lang="en-IN" sz="2600" b="1" i="1">
                            <a:latin typeface="Cambria Math" panose="02040503050406030204" pitchFamily="18" charset="0"/>
                          </a:rPr>
                          <m:t>𝒙</m:t>
                        </m:r>
                      </m:e>
                      <m:sub>
                        <m:r>
                          <a:rPr lang="en-IN" sz="2600" i="1">
                            <a:latin typeface="Cambria Math" panose="02040503050406030204" pitchFamily="18" charset="0"/>
                          </a:rPr>
                          <m:t>1</m:t>
                        </m:r>
                      </m:sub>
                    </m:sSub>
                    <m:r>
                      <a:rPr lang="en-IN" sz="2600" i="1">
                        <a:latin typeface="Cambria Math" panose="02040503050406030204" pitchFamily="18" charset="0"/>
                      </a:rPr>
                      <m:t>,</m:t>
                    </m:r>
                    <m:sSub>
                      <m:sSubPr>
                        <m:ctrlPr>
                          <a:rPr lang="en-IN" sz="2600" i="1">
                            <a:latin typeface="Cambria Math" panose="02040503050406030204" pitchFamily="18" charset="0"/>
                          </a:rPr>
                        </m:ctrlPr>
                      </m:sSubPr>
                      <m:e>
                        <m:r>
                          <a:rPr lang="en-IN" sz="2600" b="1" i="1">
                            <a:latin typeface="Cambria Math" panose="02040503050406030204" pitchFamily="18" charset="0"/>
                          </a:rPr>
                          <m:t>𝒙</m:t>
                        </m:r>
                      </m:e>
                      <m:sub>
                        <m:r>
                          <a:rPr lang="en-IN" sz="2600" i="1">
                            <a:latin typeface="Cambria Math" panose="02040503050406030204" pitchFamily="18" charset="0"/>
                          </a:rPr>
                          <m:t>2</m:t>
                        </m:r>
                      </m:sub>
                    </m:sSub>
                    <m:r>
                      <a:rPr lang="en-IN" sz="2600" i="1">
                        <a:latin typeface="Cambria Math" panose="02040503050406030204" pitchFamily="18" charset="0"/>
                      </a:rPr>
                      <m:t>,…, </m:t>
                    </m:r>
                    <m:sSub>
                      <m:sSubPr>
                        <m:ctrlPr>
                          <a:rPr lang="en-IN" sz="2600" i="1">
                            <a:latin typeface="Cambria Math" panose="02040503050406030204" pitchFamily="18" charset="0"/>
                          </a:rPr>
                        </m:ctrlPr>
                      </m:sSubPr>
                      <m:e>
                        <m:r>
                          <a:rPr lang="en-IN" sz="2600" b="1" i="1">
                            <a:latin typeface="Cambria Math" panose="02040503050406030204" pitchFamily="18" charset="0"/>
                          </a:rPr>
                          <m:t>𝒙</m:t>
                        </m:r>
                      </m:e>
                      <m:sub>
                        <m:r>
                          <a:rPr lang="en-IN" sz="2600" i="1">
                            <a:latin typeface="Cambria Math" panose="02040503050406030204" pitchFamily="18" charset="0"/>
                          </a:rPr>
                          <m:t>𝑁</m:t>
                        </m:r>
                      </m:sub>
                    </m:sSub>
                    <m:r>
                      <a:rPr lang="en-IN" sz="2600" i="1">
                        <a:latin typeface="Cambria Math" panose="02040503050406030204" pitchFamily="18" charset="0"/>
                      </a:rPr>
                      <m:t> </m:t>
                    </m:r>
                  </m:oMath>
                </a14:m>
                <a:r>
                  <a:rPr lang="en-GB" sz="2600" dirty="0">
                    <a:latin typeface="Abadi Extra Light" panose="020B0204020104020204" pitchFamily="34" charset="0"/>
                  </a:rPr>
                  <a:t>; desired no. of partitions </a:t>
                </a:r>
                <a14:m>
                  <m:oMath xmlns:m="http://schemas.openxmlformats.org/officeDocument/2006/math">
                    <m:r>
                      <a:rPr lang="en-GB" sz="2600" i="1" dirty="0" smtClean="0">
                        <a:latin typeface="Cambria Math" panose="02040503050406030204" pitchFamily="18" charset="0"/>
                      </a:rPr>
                      <m:t>𝐾</m:t>
                    </m:r>
                  </m:oMath>
                </a14:m>
                <a:r>
                  <a:rPr lang="en-IN" dirty="0"/>
                  <a:t>           </a:t>
                </a:r>
                <a:endParaRPr lang="en-GB" sz="2600" dirty="0">
                  <a:latin typeface="Abadi Extra Light" panose="020B0204020104020204" pitchFamily="34" charset="0"/>
                </a:endParaRPr>
              </a:p>
              <a:p>
                <a:pPr>
                  <a:buFont typeface="Wingdings" panose="05000000000000000000" pitchFamily="2" charset="2"/>
                  <a:buChar char="§"/>
                </a:pPr>
                <a:endParaRPr lang="en-GB" sz="2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Goal: Group the examples into </a:t>
                </a:r>
                <a14:m>
                  <m:oMath xmlns:m="http://schemas.openxmlformats.org/officeDocument/2006/math">
                    <m:r>
                      <a:rPr lang="en-GB" sz="2600" i="1" dirty="0" smtClean="0">
                        <a:latin typeface="Cambria Math" panose="02040503050406030204" pitchFamily="18" charset="0"/>
                      </a:rPr>
                      <m:t>𝐾</m:t>
                    </m:r>
                  </m:oMath>
                </a14:m>
                <a:r>
                  <a:rPr lang="en-GB" sz="2600" dirty="0">
                    <a:latin typeface="Abadi Extra Light" panose="020B0204020104020204" pitchFamily="34" charset="0"/>
                  </a:rPr>
                  <a:t> “homogeneous” partitions</a:t>
                </a: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endParaRPr lang="en-GB" sz="2600" dirty="0">
                  <a:latin typeface="Abadi Extra Light" panose="020B0204020104020204" pitchFamily="34" charset="0"/>
                </a:endParaRPr>
              </a:p>
              <a:p>
                <a:pPr>
                  <a:buFont typeface="Wingdings" panose="05000000000000000000" pitchFamily="2" charset="2"/>
                  <a:buChar char="§"/>
                </a:pPr>
                <a:r>
                  <a:rPr lang="en-GB" sz="2600" dirty="0">
                    <a:latin typeface="Abadi Extra Light" panose="020B0204020104020204" pitchFamily="34" charset="0"/>
                  </a:rPr>
                  <a:t>Loosely speaking, it is classification without ground truth labels</a:t>
                </a:r>
              </a:p>
              <a:p>
                <a:pPr>
                  <a:buFont typeface="Wingdings" panose="05000000000000000000" pitchFamily="2" charset="2"/>
                  <a:buChar char="§"/>
                </a:pPr>
                <a:r>
                  <a:rPr lang="en-GB" sz="2600" dirty="0">
                    <a:latin typeface="Abadi Extra Light" panose="020B0204020104020204" pitchFamily="34" charset="0"/>
                  </a:rPr>
                  <a:t>A good clustering is one that achieves</a:t>
                </a:r>
              </a:p>
              <a:p>
                <a:pPr lvl="1">
                  <a:buFont typeface="Wingdings" panose="05000000000000000000" pitchFamily="2" charset="2"/>
                  <a:buChar char="§"/>
                </a:pPr>
                <a:r>
                  <a:rPr lang="en-GB" sz="2200" dirty="0">
                    <a:latin typeface="Abadi Extra Light" panose="020B0204020104020204" pitchFamily="34" charset="0"/>
                  </a:rPr>
                  <a:t>High within-cluster similarity</a:t>
                </a:r>
              </a:p>
              <a:p>
                <a:pPr lvl="1">
                  <a:buFont typeface="Wingdings" panose="05000000000000000000" pitchFamily="2" charset="2"/>
                  <a:buChar char="§"/>
                </a:pPr>
                <a:r>
                  <a:rPr lang="en-GB" sz="2200" dirty="0">
                    <a:latin typeface="Abadi Extra Light" panose="020B0204020104020204" pitchFamily="34" charset="0"/>
                  </a:rPr>
                  <a:t>Low inter-cluster similarity</a:t>
                </a:r>
              </a:p>
              <a:p>
                <a:pPr>
                  <a:buFont typeface="Wingdings" panose="05000000000000000000" pitchFamily="2" charset="2"/>
                  <a:buChar char="§"/>
                </a:pPr>
                <a:endParaRPr lang="en-GB" sz="2600" dirty="0">
                  <a:latin typeface="Abadi Extra Light" panose="020B0204020104020204" pitchFamily="34" charset="0"/>
                </a:endParaRPr>
              </a:p>
              <a:p>
                <a:pPr marL="0" indent="0">
                  <a:buNone/>
                </a:pPr>
                <a:endParaRPr lang="en-GB" sz="2600" dirty="0">
                  <a:latin typeface="Abadi Extra Light" panose="020B0204020104020204" pitchFamily="34" charset="0"/>
                </a:endParaRPr>
              </a:p>
              <a:p>
                <a:pPr marL="0" indent="0">
                  <a:buNone/>
                </a:pPr>
                <a:endParaRPr lang="en-GB" sz="800" dirty="0">
                  <a:latin typeface="Abadi Extra Light" panose="020B0204020104020204" pitchFamily="34" charset="0"/>
                </a:endParaRPr>
              </a:p>
            </p:txBody>
          </p:sp>
        </mc:Choice>
        <mc:Fallback xmlns="">
          <p:sp>
            <p:nvSpPr>
              <p:cNvPr id="4" name="Content Placeholder 2">
                <a:extLst>
                  <a:ext uri="{FF2B5EF4-FFF2-40B4-BE49-F238E27FC236}">
                    <a16:creationId xmlns:a14="http://schemas.microsoft.com/office/drawing/2010/main" xmlns="" xmlns:a16="http://schemas.microsoft.com/office/drawing/2014/main" id="{314819C9-D576-44D5-A1AF-875A21D5EF79}"/>
                  </a:ext>
                </a:extLst>
              </p:cNvPr>
              <p:cNvSpPr>
                <a:spLocks noGrp="1" noRot="1" noChangeAspect="1" noMove="1" noResize="1" noEditPoints="1" noAdjustHandles="1" noChangeArrowheads="1" noChangeShapeType="1" noTextEdit="1"/>
              </p:cNvSpPr>
              <p:nvPr>
                <p:ph idx="1"/>
              </p:nvPr>
            </p:nvSpPr>
            <p:spPr>
              <a:xfrm>
                <a:off x="265245" y="1130786"/>
                <a:ext cx="11740617" cy="5557532"/>
              </a:xfrm>
              <a:blipFill>
                <a:blip r:embed="rId3" cstate="print"/>
                <a:stretch>
                  <a:fillRect l="-831" t="-1316"/>
                </a:stretch>
              </a:blipFill>
            </p:spPr>
            <p:txBody>
              <a:bodyPr/>
              <a:lstStyle/>
              <a:p>
                <a:r>
                  <a:rPr lang="en-IN">
                    <a:noFill/>
                  </a:rPr>
                  <a:t> </a:t>
                </a:r>
              </a:p>
            </p:txBody>
          </p:sp>
        </mc:Fallback>
      </mc:AlternateContent>
      <p:sp>
        <p:nvSpPr>
          <p:cNvPr id="10" name="Speech Bubble: Rectangle 9">
            <a:extLst>
              <a:ext uri="{FF2B5EF4-FFF2-40B4-BE49-F238E27FC236}">
                <a16:creationId xmlns:a16="http://schemas.microsoft.com/office/drawing/2014/main" id="{2BFE1A49-5FEE-490D-9B40-CF64ADA0BF67}"/>
              </a:ext>
            </a:extLst>
          </p:cNvPr>
          <p:cNvSpPr/>
          <p:nvPr/>
        </p:nvSpPr>
        <p:spPr>
          <a:xfrm>
            <a:off x="8179266" y="136939"/>
            <a:ext cx="3506598" cy="993847"/>
          </a:xfrm>
          <a:prstGeom prst="wedgeRectCallout">
            <a:avLst>
              <a:gd name="adj1" fmla="val -50428"/>
              <a:gd name="adj2" fmla="val 63249"/>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latin typeface="Abadi Extra Light" panose="020B0204020104020204" pitchFamily="34" charset="0"/>
              </a:rPr>
              <a:t>In some cases, we may not know the right number of clusters in the data and may want to learn that (technique exists for doing this but beyond the scope)</a:t>
            </a:r>
          </a:p>
        </p:txBody>
      </p:sp>
      <p:pic>
        <p:nvPicPr>
          <p:cNvPr id="2050" name="Picture 2">
            <a:extLst>
              <a:ext uri="{FF2B5EF4-FFF2-40B4-BE49-F238E27FC236}">
                <a16:creationId xmlns:a16="http://schemas.microsoft.com/office/drawing/2014/main" id="{E9DF34A0-27AC-44F7-8CD1-EFF87D185C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7007" y="2393396"/>
            <a:ext cx="5422259" cy="22617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77698081"/>
      </p:ext>
    </p:extLst>
  </p:cSld>
  <p:clrMapOvr>
    <a:masterClrMapping/>
  </p:clrMapOvr>
  <mc:AlternateContent xmlns:mc="http://schemas.openxmlformats.org/markup-compatibility/2006" xmlns:p14="http://schemas.microsoft.com/office/powerpoint/2010/main">
    <mc:Choice Requires="p14">
      <p:transition spd="slow" p14:dur="2000" advTm="190525"/>
    </mc:Choice>
    <mc:Fallback xmlns="">
      <p:transition spd="slow" advTm="1905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wipe(down)">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wipe(down)">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wipe(down)">
                                      <p:cBhvr>
                                        <p:cTn id="32" dur="500"/>
                                        <p:tgtEl>
                                          <p:spTgt spid="4">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wipe(down)">
                                      <p:cBhvr>
                                        <p:cTn id="37" dur="500"/>
                                        <p:tgtEl>
                                          <p:spTgt spid="4">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wipe(down)">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12.6|27.8|6.1|18.1|10.4|26.5|28.3|27.2|23.5|17.7|58.3"/>
</p:tagLst>
</file>

<file path=ppt/tags/tag10.xml><?xml version="1.0" encoding="utf-8"?>
<p:tagLst xmlns:a="http://schemas.openxmlformats.org/drawingml/2006/main" xmlns:r="http://schemas.openxmlformats.org/officeDocument/2006/relationships" xmlns:p="http://schemas.openxmlformats.org/presentationml/2006/main">
  <p:tag name="TIMING" val="|29.6|2|5.6|13.1"/>
</p:tagLst>
</file>

<file path=ppt/tags/tag11.xml><?xml version="1.0" encoding="utf-8"?>
<p:tagLst xmlns:a="http://schemas.openxmlformats.org/drawingml/2006/main" xmlns:r="http://schemas.openxmlformats.org/officeDocument/2006/relationships" xmlns:p="http://schemas.openxmlformats.org/presentationml/2006/main">
  <p:tag name="TIMING" val="|3.1|3.1|16.6|23.8|36|52.4|50.1|2.6"/>
</p:tagLst>
</file>

<file path=ppt/tags/tag12.xml><?xml version="1.0" encoding="utf-8"?>
<p:tagLst xmlns:a="http://schemas.openxmlformats.org/drawingml/2006/main" xmlns:r="http://schemas.openxmlformats.org/officeDocument/2006/relationships" xmlns:p="http://schemas.openxmlformats.org/presentationml/2006/main">
  <p:tag name="TIMING" val="|6.3|9.3|24.5|28|27.6|14|23.9"/>
</p:tagLst>
</file>

<file path=ppt/tags/tag13.xml><?xml version="1.0" encoding="utf-8"?>
<p:tagLst xmlns:a="http://schemas.openxmlformats.org/drawingml/2006/main" xmlns:r="http://schemas.openxmlformats.org/officeDocument/2006/relationships" xmlns:p="http://schemas.openxmlformats.org/presentationml/2006/main">
  <p:tag name="TIMING" val="|34.4|22.7|15.2|11.6|17.4|4.7|5|17.2|7.9"/>
</p:tagLst>
</file>

<file path=ppt/tags/tag14.xml><?xml version="1.0" encoding="utf-8"?>
<p:tagLst xmlns:a="http://schemas.openxmlformats.org/drawingml/2006/main" xmlns:r="http://schemas.openxmlformats.org/officeDocument/2006/relationships" xmlns:p="http://schemas.openxmlformats.org/presentationml/2006/main">
  <p:tag name="TIMING" val="|26.5|17.9|75.3|4.6|18.1|35.7|40.3"/>
</p:tagLst>
</file>

<file path=ppt/tags/tag2.xml><?xml version="1.0" encoding="utf-8"?>
<p:tagLst xmlns:a="http://schemas.openxmlformats.org/drawingml/2006/main" xmlns:r="http://schemas.openxmlformats.org/officeDocument/2006/relationships" xmlns:p="http://schemas.openxmlformats.org/presentationml/2006/main">
  <p:tag name="TIMING" val="|6.4|21.3|29.3|12.9|47.9|30.9|15.3|11"/>
</p:tagLst>
</file>

<file path=ppt/tags/tag3.xml><?xml version="1.0" encoding="utf-8"?>
<p:tagLst xmlns:a="http://schemas.openxmlformats.org/drawingml/2006/main" xmlns:r="http://schemas.openxmlformats.org/officeDocument/2006/relationships" xmlns:p="http://schemas.openxmlformats.org/presentationml/2006/main">
  <p:tag name="TIMING" val="|17.9|26|5.8|42.5|8.2"/>
</p:tagLst>
</file>

<file path=ppt/tags/tag4.xml><?xml version="1.0" encoding="utf-8"?>
<p:tagLst xmlns:a="http://schemas.openxmlformats.org/drawingml/2006/main" xmlns:r="http://schemas.openxmlformats.org/officeDocument/2006/relationships" xmlns:p="http://schemas.openxmlformats.org/presentationml/2006/main">
  <p:tag name="TIMING" val="|5.5|33.4|15.3|20|15.5|16.2|8.8"/>
</p:tagLst>
</file>

<file path=ppt/tags/tag5.xml><?xml version="1.0" encoding="utf-8"?>
<p:tagLst xmlns:a="http://schemas.openxmlformats.org/drawingml/2006/main" xmlns:r="http://schemas.openxmlformats.org/officeDocument/2006/relationships" xmlns:p="http://schemas.openxmlformats.org/presentationml/2006/main">
  <p:tag name="TIMING" val="|10.1|8|14.1|44.4|8.1|15.7|147.6|55.5"/>
</p:tagLst>
</file>

<file path=ppt/tags/tag6.xml><?xml version="1.0" encoding="utf-8"?>
<p:tagLst xmlns:a="http://schemas.openxmlformats.org/drawingml/2006/main" xmlns:r="http://schemas.openxmlformats.org/officeDocument/2006/relationships" xmlns:p="http://schemas.openxmlformats.org/presentationml/2006/main">
  <p:tag name="TIMING" val="|18.1|17.7|27.1|22.8|75|9|35|33.3|2|23.3|18.6|7.8"/>
</p:tagLst>
</file>

<file path=ppt/tags/tag7.xml><?xml version="1.0" encoding="utf-8"?>
<p:tagLst xmlns:a="http://schemas.openxmlformats.org/drawingml/2006/main" xmlns:r="http://schemas.openxmlformats.org/officeDocument/2006/relationships" xmlns:p="http://schemas.openxmlformats.org/presentationml/2006/main">
  <p:tag name="TIMING" val="|9.3|18.1|31.5|13.2|40.3|1.6|16|1.1|3.8"/>
</p:tagLst>
</file>

<file path=ppt/tags/tag8.xml><?xml version="1.0" encoding="utf-8"?>
<p:tagLst xmlns:a="http://schemas.openxmlformats.org/drawingml/2006/main" xmlns:r="http://schemas.openxmlformats.org/officeDocument/2006/relationships" xmlns:p="http://schemas.openxmlformats.org/presentationml/2006/main">
  <p:tag name="TIMING" val="|28.1|15.1|18.4|22.8|22.1|65.2|10|16.8|56.3|86.3|56.3"/>
</p:tagLst>
</file>

<file path=ppt/tags/tag9.xml><?xml version="1.0" encoding="utf-8"?>
<p:tagLst xmlns:a="http://schemas.openxmlformats.org/drawingml/2006/main" xmlns:r="http://schemas.openxmlformats.org/officeDocument/2006/relationships" xmlns:p="http://schemas.openxmlformats.org/presentationml/2006/main">
  <p:tag name="TIMING" val="|42.9|5|9.3|5.4|37|4.9|50.2|3.8|4.1|6.5|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6307</TotalTime>
  <Words>4413</Words>
  <Application>Microsoft Macintosh PowerPoint</Application>
  <PresentationFormat>Widescreen</PresentationFormat>
  <Paragraphs>501</Paragraphs>
  <Slides>68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-apple-system</vt:lpstr>
      <vt:lpstr>Abadi Extra Light</vt:lpstr>
      <vt:lpstr>Arial</vt:lpstr>
      <vt:lpstr>Calibri</vt:lpstr>
      <vt:lpstr>Calibri Light</vt:lpstr>
      <vt:lpstr>Cambria Math</vt:lpstr>
      <vt:lpstr>Symbol</vt:lpstr>
      <vt:lpstr>Times New Roman</vt:lpstr>
      <vt:lpstr>Wingdings</vt:lpstr>
      <vt:lpstr>Office Theme</vt:lpstr>
      <vt:lpstr>Machine learning clustering algorithms-I  </vt:lpstr>
      <vt:lpstr>Supervised learning vs. unsupervised learning</vt:lpstr>
      <vt:lpstr>What is Unsupervised Learning?</vt:lpstr>
      <vt:lpstr>Cont.</vt:lpstr>
      <vt:lpstr>Clustering</vt:lpstr>
      <vt:lpstr>Clustering techniques</vt:lpstr>
      <vt:lpstr>Common Distance measures: </vt:lpstr>
      <vt:lpstr>PowerPoint Presentation</vt:lpstr>
      <vt:lpstr>Let’s dive in…</vt:lpstr>
      <vt:lpstr>Similarity can be Subjective</vt:lpstr>
      <vt:lpstr>Clustering: Some Examples</vt:lpstr>
      <vt:lpstr>Types of Clustering</vt:lpstr>
      <vt:lpstr>Flat Clustering: K-means algorithm (Lloyd, 1957)</vt:lpstr>
      <vt:lpstr>K-means: An Illustration</vt:lpstr>
      <vt:lpstr>What Loss Function is K-means Optimizing?</vt:lpstr>
      <vt:lpstr>K-means Loss: Several Forms, Same Meaning!</vt:lpstr>
      <vt:lpstr>Optimizing the K-means Loss Function</vt:lpstr>
      <vt:lpstr>Solving for Z</vt:lpstr>
      <vt:lpstr>Solving for μ</vt:lpstr>
      <vt:lpstr>Initializing K-means.</vt:lpstr>
      <vt:lpstr>General process for initializing K-means</vt:lpstr>
      <vt:lpstr>Cont. </vt:lpstr>
      <vt:lpstr>Convergence of K-means algorithm</vt:lpstr>
      <vt:lpstr>K-means: Choosing K</vt:lpstr>
      <vt:lpstr>What have we learned so far…</vt:lpstr>
      <vt:lpstr>PowerPoint Presentation</vt:lpstr>
      <vt:lpstr>PowerPoint Presentation</vt:lpstr>
      <vt:lpstr>PowerPoint Presentation</vt:lpstr>
      <vt:lpstr>PowerPoint Presentation</vt:lpstr>
      <vt:lpstr>PowerPoint Presentation</vt:lpstr>
      <vt:lpstr>Hard vs Soft Clustering</vt:lpstr>
      <vt:lpstr>Hard Clustering</vt:lpstr>
      <vt:lpstr>PowerPoint Presentation</vt:lpstr>
      <vt:lpstr>Soft Clustering</vt:lpstr>
      <vt:lpstr>PowerPoint Presentation</vt:lpstr>
      <vt:lpstr>How to Find the Optimal Number of Clusters</vt:lpstr>
      <vt:lpstr>Cont.</vt:lpstr>
      <vt:lpstr>Elbow Method: Step by Step</vt:lpstr>
      <vt:lpstr>Cont.</vt:lpstr>
      <vt:lpstr>Identifying the Elbow Point</vt:lpstr>
      <vt:lpstr>Limitations of the Elbow Method</vt:lpstr>
      <vt:lpstr>Weaknesses of K-Mean Clustering  </vt:lpstr>
      <vt:lpstr>Applications of K-Mean Clustering</vt:lpstr>
      <vt:lpstr>CONCLUSION</vt:lpstr>
      <vt:lpstr>Kmeans++</vt:lpstr>
      <vt:lpstr>Kmeans++ Algorithm</vt:lpstr>
      <vt:lpstr>Kmeans++ Numerical</vt:lpstr>
      <vt:lpstr>Step 1</vt:lpstr>
      <vt:lpstr>Step 2</vt:lpstr>
      <vt:lpstr>Step 3</vt:lpstr>
      <vt:lpstr>Step 4</vt:lpstr>
      <vt:lpstr>KMedians</vt:lpstr>
      <vt:lpstr>KMedians Algorithm</vt:lpstr>
      <vt:lpstr>Advantages of KMedians</vt:lpstr>
      <vt:lpstr>Kmedians Numerical</vt:lpstr>
      <vt:lpstr>Step 1</vt:lpstr>
      <vt:lpstr>Step 2</vt:lpstr>
      <vt:lpstr>Step 3</vt:lpstr>
      <vt:lpstr>K-Medoid</vt:lpstr>
      <vt:lpstr>K-Medoid</vt:lpstr>
      <vt:lpstr>PowerPoint Presentation</vt:lpstr>
      <vt:lpstr>K-Medoids Numerical</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Pranjal Kumar</dc:creator>
  <cp:lastModifiedBy>Pranjal Kumar</cp:lastModifiedBy>
  <cp:revision>109</cp:revision>
  <dcterms:created xsi:type="dcterms:W3CDTF">2023-07-29T08:15:07Z</dcterms:created>
  <dcterms:modified xsi:type="dcterms:W3CDTF">2023-08-10T03:39:16Z</dcterms:modified>
</cp:coreProperties>
</file>